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60" r:id="rId6"/>
    <p:sldId id="261" r:id="rId7"/>
    <p:sldId id="262" r:id="rId8"/>
    <p:sldId id="264" r:id="rId9"/>
    <p:sldId id="263" r:id="rId10"/>
    <p:sldId id="265" r:id="rId11"/>
    <p:sldId id="275" r:id="rId12"/>
    <p:sldId id="276" r:id="rId13"/>
    <p:sldId id="277" r:id="rId14"/>
    <p:sldId id="279" r:id="rId15"/>
    <p:sldId id="280" r:id="rId16"/>
    <p:sldId id="281" r:id="rId17"/>
    <p:sldId id="267" r:id="rId18"/>
    <p:sldId id="268" r:id="rId19"/>
    <p:sldId id="269" r:id="rId20"/>
    <p:sldId id="270" r:id="rId21"/>
    <p:sldId id="271" r:id="rId22"/>
    <p:sldId id="272" r:id="rId23"/>
    <p:sldId id="274" r:id="rId24"/>
    <p:sldId id="273" r:id="rId25"/>
    <p:sldId id="282" r:id="rId26"/>
    <p:sldId id="283" r:id="rId27"/>
    <p:sldId id="284" r:id="rId28"/>
    <p:sldId id="285" r:id="rId29"/>
    <p:sldId id="286" r:id="rId30"/>
    <p:sldId id="289" r:id="rId31"/>
    <p:sldId id="293" r:id="rId32"/>
    <p:sldId id="294" r:id="rId33"/>
    <p:sldId id="295" r:id="rId34"/>
    <p:sldId id="296" r:id="rId35"/>
    <p:sldId id="287" r:id="rId36"/>
    <p:sldId id="288" r:id="rId37"/>
    <p:sldId id="290" r:id="rId38"/>
    <p:sldId id="291" r:id="rId39"/>
    <p:sldId id="292" r:id="rId40"/>
    <p:sldId id="297" r:id="rId4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2" autoAdjust="0"/>
    <p:restoredTop sz="94728" autoAdjust="0"/>
  </p:normalViewPr>
  <p:slideViewPr>
    <p:cSldViewPr>
      <p:cViewPr>
        <p:scale>
          <a:sx n="100" d="100"/>
          <a:sy n="100" d="100"/>
        </p:scale>
        <p:origin x="-1314" y="-2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6B060F8C-1069-4284-94CA-0DC3713C797A}" type="datetimeFigureOut">
              <a:rPr lang="pl-PL" smtClean="0"/>
              <a:t>25.06.2020</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9843F233-430A-4D49-B165-080C56C3838D}"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9843F233-430A-4D49-B165-080C56C3838D}"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9843F233-430A-4D49-B165-080C56C3838D}"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9843F233-430A-4D49-B165-080C56C3838D}" type="slidenum">
              <a:rPr lang="pl-PL" smtClean="0"/>
              <a:t>‹#›</a:t>
            </a:fld>
            <a:endParaRPr lang="pl-PL"/>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9843F233-430A-4D49-B165-080C56C3838D}" type="slidenum">
              <a:rPr lang="pl-PL" smtClean="0"/>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9843F233-430A-4D49-B165-080C56C3838D}" type="slidenum">
              <a:rPr lang="pl-PL" smtClean="0"/>
              <a:t>‹#›</a:t>
            </a:fld>
            <a:endParaRPr lang="pl-PL"/>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9843F233-430A-4D49-B165-080C56C3838D}"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9843F233-430A-4D49-B165-080C56C3838D}" type="slidenum">
              <a:rPr lang="pl-PL" smtClean="0"/>
              <a:t>‹#›</a:t>
            </a:fld>
            <a:endParaRPr lang="pl-PL"/>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6B060F8C-1069-4284-94CA-0DC3713C797A}" type="datetimeFigureOut">
              <a:rPr lang="pl-PL" smtClean="0"/>
              <a:t>25.06.2020</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9843F233-430A-4D49-B165-080C56C3838D}"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6B060F8C-1069-4284-94CA-0DC3713C797A}" type="datetimeFigureOut">
              <a:rPr lang="pl-PL" smtClean="0"/>
              <a:t>25.06.2020</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9843F233-430A-4D49-B165-080C56C3838D}"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6B060F8C-1069-4284-94CA-0DC3713C797A}" type="datetimeFigureOut">
              <a:rPr lang="pl-PL" smtClean="0"/>
              <a:t>25.06.2020</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9843F233-430A-4D49-B165-080C56C3838D}" type="slidenum">
              <a:rPr lang="pl-PL" smtClean="0"/>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B060F8C-1069-4284-94CA-0DC3713C797A}" type="datetimeFigureOut">
              <a:rPr lang="pl-PL" smtClean="0"/>
              <a:t>25.06.2020</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843F233-430A-4D49-B165-080C56C3838D}"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484784"/>
            <a:ext cx="7772400" cy="1829761"/>
          </a:xfrm>
        </p:spPr>
        <p:txBody>
          <a:bodyPr>
            <a:normAutofit fontScale="90000"/>
          </a:bodyPr>
          <a:lstStyle/>
          <a:p>
            <a:pPr marL="182880" indent="0" algn="ctr">
              <a:buNone/>
            </a:pPr>
            <a:r>
              <a:rPr lang="pl-PL" dirty="0" smtClean="0"/>
              <a:t>Szkolenie personelu merytorycznego projektu „PODKARPACKI E-SENIOR”</a:t>
            </a:r>
            <a:endParaRPr lang="pl-PL" dirty="0"/>
          </a:p>
        </p:txBody>
      </p:sp>
      <p:sp>
        <p:nvSpPr>
          <p:cNvPr id="3" name="Podtytuł 2"/>
          <p:cNvSpPr>
            <a:spLocks noGrp="1"/>
          </p:cNvSpPr>
          <p:nvPr>
            <p:ph type="subTitle" idx="1"/>
          </p:nvPr>
        </p:nvSpPr>
        <p:spPr>
          <a:xfrm>
            <a:off x="1371600" y="3556001"/>
            <a:ext cx="5936704" cy="1241151"/>
          </a:xfrm>
        </p:spPr>
        <p:txBody>
          <a:bodyPr/>
          <a:lstStyle/>
          <a:p>
            <a:endParaRPr lang="pl-PL" dirty="0"/>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1274026"/>
          </a:xfrm>
          <a:prstGeom prst="rect">
            <a:avLst/>
          </a:prstGeom>
        </p:spPr>
      </p:pic>
      <p:pic>
        <p:nvPicPr>
          <p:cNvPr id="5" name="Obraz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62729" y="3428999"/>
            <a:ext cx="2060186" cy="1656185"/>
          </a:xfrm>
          <a:prstGeom prst="rect">
            <a:avLst/>
          </a:prstGeom>
        </p:spPr>
      </p:pic>
    </p:spTree>
    <p:extLst>
      <p:ext uri="{BB962C8B-B14F-4D97-AF65-F5344CB8AC3E}">
        <p14:creationId xmlns:p14="http://schemas.microsoft.com/office/powerpoint/2010/main" val="682854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2348881"/>
            <a:ext cx="8229600" cy="1512167"/>
          </a:xfrm>
        </p:spPr>
        <p:txBody>
          <a:bodyPr>
            <a:noAutofit/>
          </a:bodyPr>
          <a:lstStyle/>
          <a:p>
            <a:pPr marL="109728" indent="0" algn="just">
              <a:buNone/>
            </a:pPr>
            <a:r>
              <a:rPr lang="pl-PL" sz="1600" dirty="0" smtClean="0"/>
              <a:t>Dla </a:t>
            </a:r>
            <a:r>
              <a:rPr lang="pl-PL" sz="1600" dirty="0"/>
              <a:t>funduszy </a:t>
            </a:r>
            <a:r>
              <a:rPr lang="pl-PL" sz="1600" dirty="0" smtClean="0"/>
              <a:t>unijnych zasada wyrównywania szans kobiet i mężczyzn </a:t>
            </a:r>
            <a:br>
              <a:rPr lang="pl-PL" sz="1600" dirty="0" smtClean="0"/>
            </a:br>
            <a:r>
              <a:rPr lang="pl-PL" sz="1600" dirty="0" smtClean="0"/>
              <a:t>i przeciwdziałanie dyskryminacji jest </a:t>
            </a:r>
            <a:r>
              <a:rPr lang="pl-PL" sz="1600" dirty="0"/>
              <a:t>jedną z naczelnych </a:t>
            </a:r>
            <a:r>
              <a:rPr lang="pl-PL" sz="1600" dirty="0" smtClean="0"/>
              <a:t/>
            </a:r>
            <a:br>
              <a:rPr lang="pl-PL" sz="1600" dirty="0" smtClean="0"/>
            </a:br>
            <a:r>
              <a:rPr lang="pl-PL" sz="1600" dirty="0" smtClean="0"/>
              <a:t>i podstawowych </a:t>
            </a:r>
            <a:r>
              <a:rPr lang="pl-PL" sz="1600" b="1" dirty="0" smtClean="0"/>
              <a:t>zasad </a:t>
            </a:r>
            <a:r>
              <a:rPr lang="pl-PL" sz="1600" b="1" dirty="0"/>
              <a:t>horyzontalnych</a:t>
            </a:r>
            <a:r>
              <a:rPr lang="pl-PL" sz="1600" dirty="0"/>
              <a:t>, obowiązujących w całej Unii Europejskiej. </a:t>
            </a:r>
            <a:endParaRPr lang="pl-PL" sz="1600" dirty="0" smtClean="0"/>
          </a:p>
          <a:p>
            <a:pPr algn="just"/>
            <a:endParaRPr lang="pl-PL" sz="900" dirty="0" smtClean="0"/>
          </a:p>
          <a:p>
            <a:pPr marL="109728" indent="0" algn="just">
              <a:buNone/>
            </a:pPr>
            <a:r>
              <a:rPr lang="pl-PL" sz="1600" dirty="0" smtClean="0"/>
              <a:t>Ma </a:t>
            </a:r>
            <a:r>
              <a:rPr lang="pl-PL" sz="1600" dirty="0"/>
              <a:t>ona </a:t>
            </a:r>
            <a:r>
              <a:rPr lang="pl-PL" sz="1600" dirty="0" smtClean="0"/>
              <a:t>swoją podstawę </a:t>
            </a:r>
            <a:r>
              <a:rPr lang="pl-PL" sz="1600" dirty="0"/>
              <a:t>prawną w </a:t>
            </a:r>
            <a:r>
              <a:rPr lang="pl-PL" sz="1600" b="1" dirty="0"/>
              <a:t>Artykule 3 Traktatu </a:t>
            </a:r>
            <a:r>
              <a:rPr lang="pl-PL" sz="1600" b="1" dirty="0" smtClean="0"/>
              <a:t/>
            </a:r>
            <a:br>
              <a:rPr lang="pl-PL" sz="1600" b="1" dirty="0" smtClean="0"/>
            </a:br>
            <a:r>
              <a:rPr lang="pl-PL" sz="1600" b="1" dirty="0" smtClean="0"/>
              <a:t>o </a:t>
            </a:r>
            <a:r>
              <a:rPr lang="pl-PL" sz="1600" b="1" dirty="0"/>
              <a:t>Unii Europejskiej</a:t>
            </a:r>
            <a:r>
              <a:rPr lang="pl-PL" sz="1600" dirty="0"/>
              <a:t>, który </a:t>
            </a:r>
            <a:r>
              <a:rPr lang="pl-PL" sz="1600" dirty="0" smtClean="0"/>
              <a:t>wskazuje, że: </a:t>
            </a:r>
            <a:endParaRPr lang="pl-PL" sz="1600" dirty="0"/>
          </a:p>
        </p:txBody>
      </p:sp>
      <p:sp>
        <p:nvSpPr>
          <p:cNvPr id="3" name="Tytuł 2"/>
          <p:cNvSpPr>
            <a:spLocks noGrp="1"/>
          </p:cNvSpPr>
          <p:nvPr>
            <p:ph type="title"/>
          </p:nvPr>
        </p:nvSpPr>
        <p:spPr>
          <a:xfrm>
            <a:off x="437443" y="1180856"/>
            <a:ext cx="8229600" cy="735976"/>
          </a:xfrm>
        </p:spPr>
        <p:txBody>
          <a:bodyPr>
            <a:normAutofit fontScale="90000"/>
          </a:bodyPr>
          <a:lstStyle/>
          <a:p>
            <a:pPr algn="ctr"/>
            <a:r>
              <a:rPr lang="pl-PL" sz="2400" dirty="0"/>
              <a:t>Zasada wyrównywania szans kobiet i </a:t>
            </a:r>
            <a:r>
              <a:rPr lang="pl-PL" sz="2200" dirty="0"/>
              <a:t>mężczyzn</a:t>
            </a:r>
            <a:r>
              <a:rPr lang="pl-PL" sz="2400" dirty="0"/>
              <a:t> </a:t>
            </a:r>
            <a:r>
              <a:rPr lang="pl-PL" sz="2400" dirty="0" smtClean="0"/>
              <a:t/>
            </a:r>
            <a:br>
              <a:rPr lang="pl-PL" sz="2400" dirty="0" smtClean="0"/>
            </a:br>
            <a:r>
              <a:rPr lang="pl-PL" sz="2400" dirty="0" smtClean="0"/>
              <a:t>i </a:t>
            </a:r>
            <a:r>
              <a:rPr lang="pl-PL" sz="2400" dirty="0"/>
              <a:t>przeciwdziałania </a:t>
            </a:r>
            <a:r>
              <a:rPr lang="pl-PL" sz="2400" dirty="0" smtClean="0"/>
              <a:t>dyskryminacji na </a:t>
            </a:r>
            <a:r>
              <a:rPr lang="pl-PL" sz="2400" dirty="0"/>
              <a:t>rynku pracy</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Prostokąt 6"/>
          <p:cNvSpPr/>
          <p:nvPr/>
        </p:nvSpPr>
        <p:spPr>
          <a:xfrm>
            <a:off x="611560" y="4293096"/>
            <a:ext cx="8064896" cy="11521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pl-PL" sz="1600" dirty="0"/>
              <a:t>w swoich działaniach Unia zwalcza wykluczenie społeczne </a:t>
            </a:r>
            <a:r>
              <a:rPr lang="pl-PL" sz="1600" dirty="0" smtClean="0"/>
              <a:t>i </a:t>
            </a:r>
            <a:r>
              <a:rPr lang="pl-PL" sz="1600" dirty="0"/>
              <a:t>dyskryminację oraz wspiera sprawiedliwość </a:t>
            </a:r>
            <a:r>
              <a:rPr lang="pl-PL" sz="1600" dirty="0" smtClean="0"/>
              <a:t>społeczną i </a:t>
            </a:r>
            <a:r>
              <a:rPr lang="pl-PL" sz="1600" dirty="0"/>
              <a:t>ochronę socjalną, równość szans kobiet </a:t>
            </a:r>
            <a:r>
              <a:rPr lang="pl-PL" sz="1600" dirty="0" smtClean="0"/>
              <a:t/>
            </a:r>
            <a:br>
              <a:rPr lang="pl-PL" sz="1600" dirty="0" smtClean="0"/>
            </a:br>
            <a:r>
              <a:rPr lang="pl-PL" sz="1600" dirty="0" smtClean="0"/>
              <a:t>i </a:t>
            </a:r>
            <a:r>
              <a:rPr lang="pl-PL" sz="1600" dirty="0"/>
              <a:t>mężczyzn, solidarność międzypokoleniową oraz ochronę praw dziecka</a:t>
            </a:r>
            <a:r>
              <a:rPr lang="pl-PL" sz="1600" dirty="0" smtClean="0"/>
              <a:t>.</a:t>
            </a:r>
            <a:endParaRPr lang="pl-PL" sz="1600" dirty="0"/>
          </a:p>
        </p:txBody>
      </p:sp>
    </p:spTree>
    <p:extLst>
      <p:ext uri="{BB962C8B-B14F-4D97-AF65-F5344CB8AC3E}">
        <p14:creationId xmlns:p14="http://schemas.microsoft.com/office/powerpoint/2010/main" val="2379238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2132856"/>
            <a:ext cx="8229600" cy="4309939"/>
          </a:xfrm>
        </p:spPr>
        <p:txBody>
          <a:bodyPr>
            <a:normAutofit/>
          </a:bodyPr>
          <a:lstStyle/>
          <a:p>
            <a:pPr marL="109728" indent="0">
              <a:lnSpc>
                <a:spcPct val="80000"/>
              </a:lnSpc>
              <a:buNone/>
            </a:pPr>
            <a:endParaRPr lang="pl-PL" sz="300" b="1" dirty="0" smtClean="0">
              <a:solidFill>
                <a:schemeClr val="accent1">
                  <a:lumMod val="75000"/>
                </a:schemeClr>
              </a:solidFill>
            </a:endParaRPr>
          </a:p>
          <a:p>
            <a:pPr marL="109728" indent="0">
              <a:lnSpc>
                <a:spcPct val="80000"/>
              </a:lnSpc>
              <a:buNone/>
            </a:pPr>
            <a:r>
              <a:rPr lang="pl-PL" sz="1400" b="1" dirty="0" smtClean="0">
                <a:solidFill>
                  <a:schemeClr val="accent1">
                    <a:lumMod val="75000"/>
                  </a:schemeClr>
                </a:solidFill>
              </a:rPr>
              <a:t>Przepisy krajowe:</a:t>
            </a:r>
          </a:p>
          <a:p>
            <a:pPr marL="109728" indent="0">
              <a:lnSpc>
                <a:spcPct val="80000"/>
              </a:lnSpc>
              <a:buNone/>
            </a:pPr>
            <a:endParaRPr lang="pl-PL" sz="800" b="1" dirty="0">
              <a:solidFill>
                <a:schemeClr val="accent1">
                  <a:lumMod val="75000"/>
                </a:schemeClr>
              </a:solidFill>
            </a:endParaRPr>
          </a:p>
          <a:p>
            <a:r>
              <a:rPr lang="pl-PL" sz="1800" b="1" dirty="0" smtClean="0"/>
              <a:t>Konstytucja Rzeczypospolitej Polskiej </a:t>
            </a:r>
            <a:r>
              <a:rPr lang="pl-PL" sz="1400" dirty="0" smtClean="0"/>
              <a:t>(Dz</a:t>
            </a:r>
            <a:r>
              <a:rPr lang="pl-PL" sz="1400" dirty="0"/>
              <a:t>. U. z 1997 r. nr 78, poz. 483, z </a:t>
            </a:r>
            <a:r>
              <a:rPr lang="pl-PL" sz="1400" dirty="0" err="1"/>
              <a:t>późn</a:t>
            </a:r>
            <a:r>
              <a:rPr lang="pl-PL" sz="1400" dirty="0"/>
              <a:t>. zm</a:t>
            </a:r>
            <a:r>
              <a:rPr lang="pl-PL" sz="1400" dirty="0" smtClean="0"/>
              <a:t>.);</a:t>
            </a:r>
          </a:p>
          <a:p>
            <a:endParaRPr lang="pl-PL" sz="300" dirty="0"/>
          </a:p>
          <a:p>
            <a:r>
              <a:rPr lang="pl-PL" sz="1800" b="1" dirty="0" smtClean="0"/>
              <a:t>Ustawie </a:t>
            </a:r>
            <a:r>
              <a:rPr lang="pl-PL" sz="1800" b="1" dirty="0"/>
              <a:t>z dnia 26 </a:t>
            </a:r>
            <a:r>
              <a:rPr lang="pl-PL" sz="1800" b="1" dirty="0" smtClean="0"/>
              <a:t>czerwca1974 </a:t>
            </a:r>
            <a:r>
              <a:rPr lang="pl-PL" sz="1800" b="1" dirty="0"/>
              <a:t>Kodeks pracy </a:t>
            </a:r>
            <a:r>
              <a:rPr lang="pl-PL" sz="1400" dirty="0"/>
              <a:t>(Dz. U. z 2014 poz. 1502, z </a:t>
            </a:r>
            <a:r>
              <a:rPr lang="pl-PL" sz="1400" dirty="0" err="1"/>
              <a:t>późn</a:t>
            </a:r>
            <a:r>
              <a:rPr lang="pl-PL" sz="1400" dirty="0"/>
              <a:t>. zm</a:t>
            </a:r>
            <a:r>
              <a:rPr lang="pl-PL" sz="1400" dirty="0" smtClean="0"/>
              <a:t>.) - w </a:t>
            </a:r>
            <a:r>
              <a:rPr lang="pl-PL" sz="1400" dirty="0"/>
              <a:t>Kodeksie wyróżniono </a:t>
            </a:r>
            <a:r>
              <a:rPr lang="pl-PL" sz="1400" dirty="0" smtClean="0"/>
              <a:t>odrębny rozdział </a:t>
            </a:r>
            <a:r>
              <a:rPr lang="pl-PL" sz="1400" dirty="0"/>
              <a:t>poświęcony kwestii równego traktowania w </a:t>
            </a:r>
            <a:r>
              <a:rPr lang="pl-PL" sz="1400" dirty="0" smtClean="0"/>
              <a:t>zatrudnieniu;</a:t>
            </a:r>
          </a:p>
          <a:p>
            <a:pPr marL="109728" indent="0">
              <a:buNone/>
            </a:pPr>
            <a:endParaRPr lang="pl-PL" sz="600" dirty="0" smtClean="0"/>
          </a:p>
          <a:p>
            <a:r>
              <a:rPr lang="pl-PL" sz="1800" b="1" dirty="0"/>
              <a:t>Ustawie z dnia 3 grudnia 2010 r. o wdrożeniu niektórych przepisów </a:t>
            </a:r>
            <a:r>
              <a:rPr lang="pl-PL" sz="1800" b="1" dirty="0" smtClean="0"/>
              <a:t>Unii Europejskiej </a:t>
            </a:r>
            <a:r>
              <a:rPr lang="pl-PL" sz="1800" b="1" dirty="0"/>
              <a:t>w zakresie równego traktowania </a:t>
            </a:r>
            <a:r>
              <a:rPr lang="pl-PL" sz="1800" dirty="0"/>
              <a:t>(</a:t>
            </a:r>
            <a:r>
              <a:rPr lang="pl-PL" sz="1400" dirty="0"/>
              <a:t>Dz. U. z 2010 nr 254 poz. 1700, z </a:t>
            </a:r>
            <a:r>
              <a:rPr lang="pl-PL" sz="1400" dirty="0" err="1"/>
              <a:t>późn</a:t>
            </a:r>
            <a:r>
              <a:rPr lang="pl-PL" sz="1400" dirty="0"/>
              <a:t>. zm</a:t>
            </a:r>
            <a:r>
              <a:rPr lang="pl-PL" sz="1400" dirty="0" smtClean="0"/>
              <a:t>.) - w </a:t>
            </a:r>
            <a:r>
              <a:rPr lang="pl-PL" sz="1400" dirty="0"/>
              <a:t>przypadku osób pracujących </a:t>
            </a:r>
            <a:r>
              <a:rPr lang="pl-PL" sz="1400" dirty="0" smtClean="0"/>
              <a:t>w </a:t>
            </a:r>
            <a:r>
              <a:rPr lang="pl-PL" sz="1400" dirty="0"/>
              <a:t>oparciu o umowy cywilno-prawne zastosowanie </a:t>
            </a:r>
            <a:r>
              <a:rPr lang="pl-PL" sz="1400" dirty="0" smtClean="0"/>
              <a:t>mają przepisy </a:t>
            </a:r>
            <a:r>
              <a:rPr lang="pl-PL" sz="1400" dirty="0"/>
              <a:t>zawarte </a:t>
            </a:r>
            <a:r>
              <a:rPr lang="pl-PL" sz="1400" dirty="0" smtClean="0"/>
              <a:t>w w/w wstawie.</a:t>
            </a:r>
            <a:endParaRPr lang="pl-PL" sz="1400" dirty="0"/>
          </a:p>
          <a:p>
            <a:endParaRPr lang="pl-PL" sz="2200" dirty="0" smtClean="0"/>
          </a:p>
        </p:txBody>
      </p:sp>
      <p:sp>
        <p:nvSpPr>
          <p:cNvPr id="3" name="Tytuł 2"/>
          <p:cNvSpPr>
            <a:spLocks noGrp="1"/>
          </p:cNvSpPr>
          <p:nvPr>
            <p:ph type="title"/>
          </p:nvPr>
        </p:nvSpPr>
        <p:spPr>
          <a:xfrm>
            <a:off x="437443" y="1165225"/>
            <a:ext cx="8229600" cy="936104"/>
          </a:xfrm>
        </p:spPr>
        <p:txBody>
          <a:bodyPr>
            <a:noAutofit/>
          </a:bodyPr>
          <a:lstStyle/>
          <a:p>
            <a:pPr algn="ctr"/>
            <a:r>
              <a:rPr lang="pl-PL" sz="2000" dirty="0"/>
              <a:t>Główne akty prawne i dokumenty regulujące kwestię </a:t>
            </a:r>
            <a:r>
              <a:rPr lang="pl-PL" sz="2000" dirty="0" smtClean="0"/>
              <a:t>zasady równości szans kobiet i mężczyzn</a:t>
            </a:r>
            <a:endParaRPr lang="pl-PL" sz="20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8693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395536" y="2204864"/>
            <a:ext cx="8229600" cy="4525963"/>
          </a:xfrm>
        </p:spPr>
        <p:txBody>
          <a:bodyPr>
            <a:normAutofit fontScale="47500" lnSpcReduction="20000"/>
          </a:bodyPr>
          <a:lstStyle/>
          <a:p>
            <a:pPr marL="109728" indent="0">
              <a:buNone/>
            </a:pPr>
            <a:r>
              <a:rPr lang="pl-PL" b="1" dirty="0">
                <a:solidFill>
                  <a:schemeClr val="accent1">
                    <a:lumMod val="75000"/>
                  </a:schemeClr>
                </a:solidFill>
              </a:rPr>
              <a:t>Prawo </a:t>
            </a:r>
            <a:r>
              <a:rPr lang="pl-PL" b="1" dirty="0" smtClean="0">
                <a:solidFill>
                  <a:schemeClr val="accent1">
                    <a:lumMod val="75000"/>
                  </a:schemeClr>
                </a:solidFill>
              </a:rPr>
              <a:t>wspólnotowe:</a:t>
            </a:r>
          </a:p>
          <a:p>
            <a:pPr marL="109728" indent="0">
              <a:buNone/>
            </a:pPr>
            <a:endParaRPr lang="pl-PL" dirty="0"/>
          </a:p>
          <a:p>
            <a:pPr algn="just"/>
            <a:r>
              <a:rPr lang="pl-PL" b="1" dirty="0" smtClean="0"/>
              <a:t>Traktat </a:t>
            </a:r>
            <a:r>
              <a:rPr lang="pl-PL" b="1" dirty="0"/>
              <a:t>o Unii </a:t>
            </a:r>
            <a:r>
              <a:rPr lang="pl-PL" b="1" dirty="0" smtClean="0"/>
              <a:t>Europejskiej </a:t>
            </a:r>
            <a:r>
              <a:rPr lang="pl-PL" dirty="0" smtClean="0"/>
              <a:t>(Dz</a:t>
            </a:r>
            <a:r>
              <a:rPr lang="pl-PL" dirty="0"/>
              <a:t>. U. z 2004 r. Nr 90, poz. 864, z </a:t>
            </a:r>
            <a:r>
              <a:rPr lang="pl-PL" dirty="0" err="1"/>
              <a:t>późn</a:t>
            </a:r>
            <a:r>
              <a:rPr lang="pl-PL" dirty="0"/>
              <a:t>. zm</a:t>
            </a:r>
            <a:r>
              <a:rPr lang="pl-PL" dirty="0" smtClean="0"/>
              <a:t>.);</a:t>
            </a:r>
            <a:endParaRPr lang="pl-PL" dirty="0"/>
          </a:p>
          <a:p>
            <a:pPr algn="just"/>
            <a:endParaRPr lang="pl-PL" sz="400" dirty="0"/>
          </a:p>
          <a:p>
            <a:pPr algn="just"/>
            <a:r>
              <a:rPr lang="pl-PL" b="1" dirty="0"/>
              <a:t>Konkluzje Rady z dnia 7 marca 2011 r. – Europejski pakt na rzecz równości </a:t>
            </a:r>
            <a:r>
              <a:rPr lang="pl-PL" b="1" dirty="0" smtClean="0"/>
              <a:t>płci</a:t>
            </a:r>
            <a:r>
              <a:rPr lang="pl-PL" dirty="0" smtClean="0"/>
              <a:t>(2011-2020) (</a:t>
            </a:r>
            <a:r>
              <a:rPr lang="pl-PL" dirty="0"/>
              <a:t>Dz. Urz. UE C 155 z 25.05.2011, str. 10</a:t>
            </a:r>
            <a:r>
              <a:rPr lang="pl-PL" dirty="0" smtClean="0"/>
              <a:t>);</a:t>
            </a:r>
            <a:endParaRPr lang="pl-PL" dirty="0"/>
          </a:p>
          <a:p>
            <a:pPr marL="109728" indent="0" algn="just">
              <a:buNone/>
            </a:pPr>
            <a:endParaRPr lang="pl-PL" sz="800" dirty="0"/>
          </a:p>
          <a:p>
            <a:pPr algn="just"/>
            <a:r>
              <a:rPr lang="pl-PL" b="1" dirty="0"/>
              <a:t>Europa 2020. Strategia na rzecz inteligentnego i zrównoważonego rozwoju </a:t>
            </a:r>
            <a:r>
              <a:rPr lang="pl-PL" b="1" dirty="0" smtClean="0"/>
              <a:t>sprzyjającego włączeniu </a:t>
            </a:r>
            <a:r>
              <a:rPr lang="pl-PL" b="1" dirty="0"/>
              <a:t>społecznemu (</a:t>
            </a:r>
            <a:r>
              <a:rPr lang="pl-PL" b="1" dirty="0" smtClean="0"/>
              <a:t>COM(2010</a:t>
            </a:r>
            <a:r>
              <a:rPr lang="pl-PL" b="1" dirty="0" smtClean="0"/>
              <a:t>) </a:t>
            </a:r>
            <a:r>
              <a:rPr lang="pl-PL" dirty="0" smtClean="0"/>
              <a:t>(2020 </a:t>
            </a:r>
            <a:r>
              <a:rPr lang="pl-PL" dirty="0"/>
              <a:t>wersja ostateczna</a:t>
            </a:r>
            <a:r>
              <a:rPr lang="pl-PL" dirty="0" smtClean="0"/>
              <a:t>).;</a:t>
            </a:r>
            <a:endParaRPr lang="pl-PL" dirty="0"/>
          </a:p>
          <a:p>
            <a:pPr algn="just"/>
            <a:endParaRPr lang="pl-PL" sz="800" dirty="0"/>
          </a:p>
          <a:p>
            <a:pPr algn="just"/>
            <a:r>
              <a:rPr lang="pl-PL" b="1" dirty="0"/>
              <a:t>Dyrektywa 75/117/EWG dotycząca stosowania</a:t>
            </a:r>
            <a:r>
              <a:rPr lang="pl-PL" dirty="0"/>
              <a:t> zasady równości wynagrodzeń dla </a:t>
            </a:r>
            <a:r>
              <a:rPr lang="pl-PL" dirty="0" smtClean="0"/>
              <a:t>mężczyzn</a:t>
            </a:r>
            <a:br>
              <a:rPr lang="pl-PL" dirty="0" smtClean="0"/>
            </a:br>
            <a:r>
              <a:rPr lang="pl-PL" dirty="0" smtClean="0"/>
              <a:t>i </a:t>
            </a:r>
            <a:r>
              <a:rPr lang="pl-PL" dirty="0"/>
              <a:t>kobiet</a:t>
            </a:r>
            <a:r>
              <a:rPr lang="pl-PL" dirty="0" smtClean="0"/>
              <a:t>.;</a:t>
            </a:r>
            <a:endParaRPr lang="pl-PL" dirty="0"/>
          </a:p>
          <a:p>
            <a:pPr algn="just"/>
            <a:endParaRPr lang="pl-PL" sz="800" dirty="0"/>
          </a:p>
          <a:p>
            <a:pPr algn="just"/>
            <a:r>
              <a:rPr lang="pl-PL" b="1" dirty="0"/>
              <a:t>Dyrektywa 76/207/EWG </a:t>
            </a:r>
            <a:r>
              <a:rPr lang="pl-PL" dirty="0"/>
              <a:t>w sprawie równego traktowania mężczyzn i kobiet w zakresie</a:t>
            </a:r>
          </a:p>
          <a:p>
            <a:pPr marL="109728" indent="0" algn="just">
              <a:buNone/>
            </a:pPr>
            <a:r>
              <a:rPr lang="pl-PL" dirty="0" smtClean="0"/>
              <a:t>     dostępu </a:t>
            </a:r>
            <a:r>
              <a:rPr lang="pl-PL" dirty="0"/>
              <a:t>do zatrudnienia, kształcenia i awansu zawodowego oraz warunków </a:t>
            </a:r>
            <a:r>
              <a:rPr lang="pl-PL" dirty="0" smtClean="0"/>
              <a:t>pracy (</a:t>
            </a:r>
            <a:r>
              <a:rPr lang="pl-PL" dirty="0" smtClean="0"/>
              <a:t>zmieniona </a:t>
            </a:r>
            <a:br>
              <a:rPr lang="pl-PL" dirty="0" smtClean="0"/>
            </a:br>
            <a:r>
              <a:rPr lang="pl-PL" dirty="0" smtClean="0"/>
              <a:t>     w </a:t>
            </a:r>
            <a:r>
              <a:rPr lang="pl-PL" dirty="0"/>
              <a:t>2002 r</a:t>
            </a:r>
            <a:r>
              <a:rPr lang="pl-PL" dirty="0" smtClean="0"/>
              <a:t>.);</a:t>
            </a:r>
            <a:endParaRPr lang="pl-PL" dirty="0"/>
          </a:p>
          <a:p>
            <a:pPr algn="just"/>
            <a:endParaRPr lang="pl-PL" sz="800" dirty="0"/>
          </a:p>
          <a:p>
            <a:pPr algn="just"/>
            <a:r>
              <a:rPr lang="pl-PL" b="1" dirty="0"/>
              <a:t>Dyrektywa 79/7/EWG </a:t>
            </a:r>
            <a:r>
              <a:rPr lang="pl-PL" dirty="0"/>
              <a:t>w sprawie równego traktowania kobiet i mężczyzn w odniesieniu do</a:t>
            </a:r>
          </a:p>
          <a:p>
            <a:pPr marL="109728" indent="0" algn="just">
              <a:buNone/>
            </a:pPr>
            <a:r>
              <a:rPr lang="pl-PL" dirty="0" smtClean="0"/>
              <a:t>     zabezpieczenia społecznego;</a:t>
            </a:r>
            <a:endParaRPr lang="pl-PL" dirty="0"/>
          </a:p>
          <a:p>
            <a:pPr algn="just"/>
            <a:endParaRPr lang="pl-PL" sz="800" dirty="0"/>
          </a:p>
          <a:p>
            <a:pPr algn="just"/>
            <a:r>
              <a:rPr lang="pl-PL" b="1" dirty="0"/>
              <a:t>Dyrektywa 86/378/EWG </a:t>
            </a:r>
            <a:r>
              <a:rPr lang="pl-PL" dirty="0"/>
              <a:t>w sprawie równego traktowania w systemach zabezpieczenia</a:t>
            </a:r>
          </a:p>
          <a:p>
            <a:pPr marL="109728" indent="0" algn="just">
              <a:buNone/>
            </a:pPr>
            <a:r>
              <a:rPr lang="pl-PL" dirty="0" smtClean="0"/>
              <a:t>     społecznego pracowników(zmieniona </a:t>
            </a:r>
            <a:r>
              <a:rPr lang="pl-PL" dirty="0"/>
              <a:t>w 1996 r</a:t>
            </a:r>
            <a:r>
              <a:rPr lang="pl-PL" dirty="0" smtClean="0"/>
              <a:t>.).</a:t>
            </a:r>
            <a:endParaRPr lang="pl-PL" dirty="0"/>
          </a:p>
        </p:txBody>
      </p:sp>
      <p:sp>
        <p:nvSpPr>
          <p:cNvPr id="3" name="Tytuł 2"/>
          <p:cNvSpPr>
            <a:spLocks noGrp="1"/>
          </p:cNvSpPr>
          <p:nvPr>
            <p:ph type="title"/>
          </p:nvPr>
        </p:nvSpPr>
        <p:spPr>
          <a:xfrm>
            <a:off x="467544" y="1124744"/>
            <a:ext cx="8229600" cy="1143000"/>
          </a:xfrm>
        </p:spPr>
        <p:txBody>
          <a:bodyPr>
            <a:noAutofit/>
          </a:bodyPr>
          <a:lstStyle/>
          <a:p>
            <a:r>
              <a:rPr lang="pl-PL" sz="2000" dirty="0"/>
              <a:t>Główne akty prawne i dokumenty regulujące kwestię zasady równości szans kobiet i mężczyzn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2908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65224"/>
            <a:ext cx="8229600" cy="4842067"/>
          </a:xfrm>
        </p:spPr>
        <p:txBody>
          <a:bodyPr>
            <a:normAutofit fontScale="25000" lnSpcReduction="20000"/>
          </a:bodyPr>
          <a:lstStyle/>
          <a:p>
            <a:pPr marL="109728" indent="0">
              <a:buNone/>
            </a:pPr>
            <a:r>
              <a:rPr lang="pl-PL" sz="5200" b="1" dirty="0" smtClean="0">
                <a:solidFill>
                  <a:schemeClr val="accent1">
                    <a:lumMod val="75000"/>
                  </a:schemeClr>
                </a:solidFill>
              </a:rPr>
              <a:t>Prawo wspólnotowe c.d.:</a:t>
            </a:r>
          </a:p>
          <a:p>
            <a:pPr marL="109728" indent="0">
              <a:buNone/>
            </a:pPr>
            <a:endParaRPr lang="pl-PL" b="1" dirty="0">
              <a:solidFill>
                <a:schemeClr val="accent1">
                  <a:lumMod val="75000"/>
                </a:schemeClr>
              </a:solidFill>
            </a:endParaRPr>
          </a:p>
          <a:p>
            <a:pPr algn="just"/>
            <a:r>
              <a:rPr lang="pl-PL" sz="4800" b="1" dirty="0"/>
              <a:t>Dyrektywa 86/613/EWG </a:t>
            </a:r>
            <a:r>
              <a:rPr lang="pl-PL" sz="4800" dirty="0"/>
              <a:t>w sprawie stosowania zasady równego traktowania </a:t>
            </a:r>
            <a:r>
              <a:rPr lang="pl-PL" sz="4800" dirty="0" smtClean="0"/>
              <a:t>kobiet i </a:t>
            </a:r>
            <a:r>
              <a:rPr lang="pl-PL" sz="4800" dirty="0"/>
              <a:t>mężczyzn pracujących na własny rachunek oraz w sprawie ochrony kobiet pracujących </a:t>
            </a:r>
            <a:r>
              <a:rPr lang="pl-PL" sz="4800" dirty="0" smtClean="0"/>
              <a:t>na własny </a:t>
            </a:r>
            <a:r>
              <a:rPr lang="pl-PL" sz="4800" dirty="0"/>
              <a:t>rachunek </a:t>
            </a:r>
            <a:r>
              <a:rPr lang="pl-PL" sz="4800" dirty="0" smtClean="0"/>
              <a:t/>
            </a:r>
            <a:br>
              <a:rPr lang="pl-PL" sz="4800" dirty="0" smtClean="0"/>
            </a:br>
            <a:r>
              <a:rPr lang="pl-PL" sz="4800" dirty="0" smtClean="0"/>
              <a:t>w </a:t>
            </a:r>
            <a:r>
              <a:rPr lang="pl-PL" sz="4800" dirty="0"/>
              <a:t>okresie ciąży i </a:t>
            </a:r>
            <a:r>
              <a:rPr lang="pl-PL" sz="4800" dirty="0" smtClean="0"/>
              <a:t>macierzyństwa;</a:t>
            </a:r>
            <a:endParaRPr lang="pl-PL" sz="4800" dirty="0"/>
          </a:p>
          <a:p>
            <a:pPr algn="just"/>
            <a:endParaRPr lang="pl-PL" sz="1600" dirty="0"/>
          </a:p>
          <a:p>
            <a:pPr algn="just"/>
            <a:r>
              <a:rPr lang="pl-PL" sz="4800" b="1" dirty="0"/>
              <a:t>Dyrektywa 92/85/EWG </a:t>
            </a:r>
            <a:r>
              <a:rPr lang="pl-PL" sz="4800" dirty="0"/>
              <a:t>w sprawie wprowadzenia środków służących wspieraniu </a:t>
            </a:r>
            <a:r>
              <a:rPr lang="pl-PL" sz="4800" dirty="0" smtClean="0"/>
              <a:t>poprawy w </a:t>
            </a:r>
            <a:r>
              <a:rPr lang="pl-PL" sz="4800" dirty="0"/>
              <a:t>miejscu pracy bezpieczeństwa i zdrowia pracownic w ciąży, pracownic, które </a:t>
            </a:r>
            <a:r>
              <a:rPr lang="pl-PL" sz="4800" dirty="0" smtClean="0"/>
              <a:t>niedawno rodziły </a:t>
            </a:r>
            <a:r>
              <a:rPr lang="pl-PL" sz="4800" dirty="0"/>
              <a:t>i pracownic karmiących </a:t>
            </a:r>
            <a:r>
              <a:rPr lang="pl-PL" sz="4800" dirty="0" smtClean="0"/>
              <a:t>piersią;</a:t>
            </a:r>
            <a:endParaRPr lang="pl-PL" sz="4800" dirty="0"/>
          </a:p>
          <a:p>
            <a:pPr algn="just"/>
            <a:endParaRPr lang="pl-PL" sz="1600" dirty="0"/>
          </a:p>
          <a:p>
            <a:pPr algn="just"/>
            <a:r>
              <a:rPr lang="pl-PL" sz="4800" b="1" dirty="0"/>
              <a:t>Dyrektywa 96/34/WE </a:t>
            </a:r>
            <a:r>
              <a:rPr lang="pl-PL" sz="4800" b="1" dirty="0" smtClean="0"/>
              <a:t> </a:t>
            </a:r>
            <a:r>
              <a:rPr lang="pl-PL" sz="4800" dirty="0" smtClean="0"/>
              <a:t>dotycząca </a:t>
            </a:r>
            <a:r>
              <a:rPr lang="pl-PL" sz="4800" dirty="0"/>
              <a:t>porozumienia ramowego na temat urlopu </a:t>
            </a:r>
            <a:r>
              <a:rPr lang="pl-PL" sz="4800" dirty="0" smtClean="0"/>
              <a:t>rodzicielskiego;</a:t>
            </a:r>
            <a:endParaRPr lang="pl-PL" sz="4800" dirty="0"/>
          </a:p>
          <a:p>
            <a:pPr marL="109728" indent="0" algn="just">
              <a:buNone/>
            </a:pPr>
            <a:endParaRPr lang="pl-PL" sz="1600" dirty="0"/>
          </a:p>
          <a:p>
            <a:pPr algn="just"/>
            <a:r>
              <a:rPr lang="pl-PL" sz="4800" b="1" dirty="0"/>
              <a:t>Dyrektywa 97/80/WE</a:t>
            </a:r>
            <a:r>
              <a:rPr lang="pl-PL" sz="4800" dirty="0"/>
              <a:t> </a:t>
            </a:r>
            <a:r>
              <a:rPr lang="pl-PL" sz="4800" dirty="0" smtClean="0"/>
              <a:t> dotycząca </a:t>
            </a:r>
            <a:r>
              <a:rPr lang="pl-PL" sz="4800" dirty="0"/>
              <a:t>ciężaru dowodu w sprawach dyskryminacji ze względu </a:t>
            </a:r>
            <a:r>
              <a:rPr lang="pl-PL" sz="4800" dirty="0" smtClean="0"/>
              <a:t>na płeć;</a:t>
            </a:r>
            <a:endParaRPr lang="pl-PL" sz="4800" dirty="0"/>
          </a:p>
          <a:p>
            <a:pPr algn="just"/>
            <a:endParaRPr lang="pl-PL" sz="1600" dirty="0"/>
          </a:p>
          <a:p>
            <a:pPr algn="just"/>
            <a:r>
              <a:rPr lang="pl-PL" sz="4800" b="1" dirty="0"/>
              <a:t>Dyrektywa 2004/113/WE </a:t>
            </a:r>
            <a:r>
              <a:rPr lang="pl-PL" sz="4800" dirty="0"/>
              <a:t>wprowadzająca w życie zasadę równego traktowania </a:t>
            </a:r>
            <a:r>
              <a:rPr lang="pl-PL" sz="4800" dirty="0" smtClean="0"/>
              <a:t>kobiet i </a:t>
            </a:r>
            <a:r>
              <a:rPr lang="pl-PL" sz="4800" dirty="0"/>
              <a:t>mężczyzn </a:t>
            </a:r>
            <a:endParaRPr lang="pl-PL" sz="4800" dirty="0" smtClean="0"/>
          </a:p>
          <a:p>
            <a:pPr marL="109728" indent="0" algn="just">
              <a:buNone/>
            </a:pPr>
            <a:r>
              <a:rPr lang="pl-PL" sz="4800" dirty="0" smtClean="0"/>
              <a:t>      w </a:t>
            </a:r>
            <a:r>
              <a:rPr lang="pl-PL" sz="4800" dirty="0"/>
              <a:t>zakresie dostępu do towarów i usług oraz dostarczania towarów i </a:t>
            </a:r>
            <a:r>
              <a:rPr lang="pl-PL" sz="4800" dirty="0" smtClean="0"/>
              <a:t>usług;</a:t>
            </a:r>
            <a:endParaRPr lang="pl-PL" sz="4800" dirty="0"/>
          </a:p>
          <a:p>
            <a:pPr algn="just"/>
            <a:endParaRPr lang="pl-PL" sz="1600" dirty="0"/>
          </a:p>
          <a:p>
            <a:pPr algn="just"/>
            <a:r>
              <a:rPr lang="pl-PL" sz="4800" b="1" dirty="0"/>
              <a:t>Dyrektywa 2006/54 WE </a:t>
            </a:r>
            <a:r>
              <a:rPr lang="pl-PL" sz="4800" dirty="0"/>
              <a:t>w sprawie wprowadzenia w życie zasady równości szans oraz </a:t>
            </a:r>
            <a:r>
              <a:rPr lang="pl-PL" sz="4800" dirty="0" smtClean="0"/>
              <a:t>równego traktowania kobiet i mężczyzn w dziedzinie zatrudnienia i pracy;</a:t>
            </a:r>
          </a:p>
          <a:p>
            <a:pPr algn="just"/>
            <a:endParaRPr lang="pl-PL" sz="1600" dirty="0"/>
          </a:p>
          <a:p>
            <a:pPr algn="just"/>
            <a:r>
              <a:rPr lang="pl-PL" sz="4800" b="1" dirty="0" smtClean="0"/>
              <a:t>Dyrektywa 2010/18/UE </a:t>
            </a:r>
            <a:r>
              <a:rPr lang="pl-PL" sz="4800" dirty="0" smtClean="0"/>
              <a:t>w sprawie wdrożenia zmienionego porozumienia ramowego dotyczącego urlopu rodzicielskiego zawartego przez BUSSINESEUROPE, UEAPME, CEEP i ETUC;</a:t>
            </a:r>
          </a:p>
          <a:p>
            <a:pPr algn="just"/>
            <a:endParaRPr lang="pl-PL" sz="1600" dirty="0" smtClean="0"/>
          </a:p>
          <a:p>
            <a:pPr algn="just"/>
            <a:r>
              <a:rPr lang="pl-PL" sz="4800" b="1" dirty="0"/>
              <a:t>Dyrektywa  2010/41/UE </a:t>
            </a:r>
            <a:r>
              <a:rPr lang="pl-PL" sz="4800" dirty="0"/>
              <a:t>ustanawiająca cele w sprawie </a:t>
            </a:r>
            <a:r>
              <a:rPr lang="pl-PL" sz="4800" dirty="0" smtClean="0"/>
              <a:t>stosowania zasady </a:t>
            </a:r>
            <a:r>
              <a:rPr lang="pl-PL" sz="4800" dirty="0"/>
              <a:t>równego traktowania </a:t>
            </a:r>
            <a:r>
              <a:rPr lang="pl-PL" sz="4800" dirty="0" smtClean="0"/>
              <a:t>kobiet</a:t>
            </a:r>
          </a:p>
          <a:p>
            <a:pPr marL="109728" indent="0" algn="just">
              <a:buNone/>
            </a:pPr>
            <a:r>
              <a:rPr lang="pl-PL" sz="4800" dirty="0"/>
              <a:t> </a:t>
            </a:r>
            <a:r>
              <a:rPr lang="pl-PL" sz="4800" dirty="0" smtClean="0"/>
              <a:t>     </a:t>
            </a:r>
            <a:r>
              <a:rPr lang="pl-PL" sz="4800" dirty="0"/>
              <a:t>i mężczyzn prowadzących działalność na własny rachunek, w tym w rolnictwie, oraz w sprawie </a:t>
            </a:r>
            <a:r>
              <a:rPr lang="pl-PL" sz="4800" dirty="0" smtClean="0"/>
              <a:t>ochrony</a:t>
            </a:r>
          </a:p>
          <a:p>
            <a:pPr marL="109728" indent="0" algn="just">
              <a:buNone/>
            </a:pPr>
            <a:r>
              <a:rPr lang="pl-PL" sz="4800" dirty="0"/>
              <a:t> </a:t>
            </a:r>
            <a:r>
              <a:rPr lang="pl-PL" sz="4800" dirty="0" smtClean="0"/>
              <a:t>     kobiet </a:t>
            </a:r>
            <a:r>
              <a:rPr lang="pl-PL" sz="4800" dirty="0"/>
              <a:t>pracujących na własny rachunek w okresie ciąży i macierzyństwa i uchylająca dyrektywę </a:t>
            </a:r>
            <a:r>
              <a:rPr lang="pl-PL" sz="4800" dirty="0" smtClean="0"/>
              <a:t>Rady</a:t>
            </a:r>
          </a:p>
          <a:p>
            <a:pPr marL="109728" indent="0" algn="just">
              <a:buNone/>
            </a:pPr>
            <a:r>
              <a:rPr lang="pl-PL" sz="4800" dirty="0"/>
              <a:t> </a:t>
            </a:r>
            <a:r>
              <a:rPr lang="pl-PL" sz="4800" dirty="0" smtClean="0"/>
              <a:t>     86/613/EWG;</a:t>
            </a:r>
            <a:endParaRPr lang="pl-PL" sz="4800" dirty="0"/>
          </a:p>
          <a:p>
            <a:pPr algn="just"/>
            <a:endParaRPr lang="pl-PL" dirty="0" smtClean="0"/>
          </a:p>
          <a:p>
            <a:pPr algn="just"/>
            <a:endParaRPr lang="pl-PL" dirty="0"/>
          </a:p>
          <a:p>
            <a:pPr algn="just"/>
            <a:endParaRPr lang="pl-PL" dirty="0"/>
          </a:p>
        </p:txBody>
      </p:sp>
      <p:sp>
        <p:nvSpPr>
          <p:cNvPr id="3" name="Tytuł 2"/>
          <p:cNvSpPr>
            <a:spLocks noGrp="1"/>
          </p:cNvSpPr>
          <p:nvPr>
            <p:ph type="title"/>
          </p:nvPr>
        </p:nvSpPr>
        <p:spPr>
          <a:xfrm>
            <a:off x="457200" y="274638"/>
            <a:ext cx="8229600" cy="922114"/>
          </a:xfrm>
        </p:spPr>
        <p:txBody>
          <a:bodyPr>
            <a:noAutofit/>
          </a:bodyPr>
          <a:lstStyle/>
          <a:p>
            <a:r>
              <a:rPr lang="pl-PL" sz="2400" dirty="0"/>
              <a:t>Główne akty prawne i dokumenty regulujące kwestię zasady równości szans kobiet i mężczyzn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1850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12777"/>
            <a:ext cx="8229600" cy="1944216"/>
          </a:xfrm>
        </p:spPr>
        <p:txBody>
          <a:bodyPr>
            <a:normAutofit fontScale="25000" lnSpcReduction="20000"/>
          </a:bodyPr>
          <a:lstStyle/>
          <a:p>
            <a:endParaRPr lang="pl-PL" sz="1600" dirty="0" smtClean="0"/>
          </a:p>
          <a:p>
            <a:pPr algn="just"/>
            <a:r>
              <a:rPr lang="pl-PL" sz="4800" b="1" dirty="0" smtClean="0"/>
              <a:t>Dyrektywa 2011/36/UE </a:t>
            </a:r>
            <a:r>
              <a:rPr lang="pl-PL" sz="4800" dirty="0" smtClean="0"/>
              <a:t>w sprawie zapobiegania handlowi ludźmi i zwalczania tego procederu oraz ochrony ofiar;</a:t>
            </a:r>
          </a:p>
          <a:p>
            <a:pPr algn="just"/>
            <a:endParaRPr lang="pl-PL" sz="1600" dirty="0" smtClean="0"/>
          </a:p>
          <a:p>
            <a:pPr algn="just"/>
            <a:r>
              <a:rPr lang="pl-PL" sz="4800" b="1" dirty="0" smtClean="0"/>
              <a:t>Dyrektywa 2011/99/UE </a:t>
            </a:r>
            <a:r>
              <a:rPr lang="pl-PL" sz="4800" dirty="0" smtClean="0"/>
              <a:t>ustanawiająca europejski nakaz ochrony w celu ochrony danej osoby przed czynem zabronionym innej osoby mającym w jakikolwiek sposób zagrozić jej życiu lub nietykalności fizycznej, psychicznej czy seksualnej, czy jej godności lub wolności osobistej oraz umożliwiającą właściwemu organowi innego państwa członkowskiego dalszą ochronę tej osoby na terytorium tego państwa członkowskiego;</a:t>
            </a:r>
          </a:p>
          <a:p>
            <a:pPr algn="just"/>
            <a:endParaRPr lang="pl-PL" sz="1600" dirty="0" smtClean="0"/>
          </a:p>
          <a:p>
            <a:pPr algn="just"/>
            <a:r>
              <a:rPr lang="pl-PL" sz="4800" b="1" dirty="0" smtClean="0"/>
              <a:t>Dyrektywa 2012/29/UE </a:t>
            </a:r>
            <a:r>
              <a:rPr lang="pl-PL" sz="4800" dirty="0" smtClean="0"/>
              <a:t>ustanawiająca normy minimalne w zakresie praw, wsparcia i ochrony ofiar przestępstw oraz zastępującą decyzję ramową Rady 2001/220/</a:t>
            </a:r>
            <a:r>
              <a:rPr lang="pl-PL" sz="4800" dirty="0" err="1" smtClean="0"/>
              <a:t>WSiSW</a:t>
            </a:r>
            <a:r>
              <a:rPr lang="pl-PL" sz="4800" dirty="0" smtClean="0"/>
              <a:t>.</a:t>
            </a:r>
          </a:p>
          <a:p>
            <a:endParaRPr lang="pl-PL" sz="1300" dirty="0" smtClean="0"/>
          </a:p>
          <a:p>
            <a:endParaRPr lang="pl-PL" sz="1300" dirty="0"/>
          </a:p>
          <a:p>
            <a:endParaRPr lang="pl-PL" sz="4800" dirty="0"/>
          </a:p>
        </p:txBody>
      </p:sp>
      <p:sp>
        <p:nvSpPr>
          <p:cNvPr id="3" name="Tytuł 2"/>
          <p:cNvSpPr>
            <a:spLocks noGrp="1"/>
          </p:cNvSpPr>
          <p:nvPr>
            <p:ph type="title"/>
          </p:nvPr>
        </p:nvSpPr>
        <p:spPr>
          <a:xfrm>
            <a:off x="251520" y="1128971"/>
            <a:ext cx="8229600" cy="319559"/>
          </a:xfrm>
        </p:spPr>
        <p:txBody>
          <a:bodyPr>
            <a:noAutofit/>
          </a:bodyPr>
          <a:lstStyle/>
          <a:p>
            <a:r>
              <a:rPr lang="pl-PL" sz="1600" dirty="0">
                <a:solidFill>
                  <a:schemeClr val="accent1">
                    <a:lumMod val="75000"/>
                  </a:schemeClr>
                </a:solidFill>
                <a:effectLst>
                  <a:outerShdw blurRad="38100" dist="38100" dir="2700000" algn="tl">
                    <a:srgbClr val="000000">
                      <a:alpha val="43137"/>
                    </a:srgbClr>
                  </a:outerShdw>
                </a:effectLst>
              </a:rPr>
              <a:t>Prawo wspólnotowe c.d</a:t>
            </a:r>
            <a:r>
              <a:rPr lang="pl-PL" sz="1600" dirty="0" smtClean="0">
                <a:solidFill>
                  <a:schemeClr val="accent1">
                    <a:lumMod val="75000"/>
                  </a:schemeClr>
                </a:solidFill>
                <a:effectLst>
                  <a:outerShdw blurRad="38100" dist="38100" dir="2700000" algn="tl">
                    <a:srgbClr val="000000">
                      <a:alpha val="43137"/>
                    </a:srgbClr>
                  </a:outerShdw>
                </a:effectLst>
              </a:rPr>
              <a:t>.:</a:t>
            </a:r>
            <a:endParaRPr lang="pl-PL" sz="1600" dirty="0">
              <a:effectLst>
                <a:outerShdw blurRad="38100" dist="38100" dir="2700000" algn="tl">
                  <a:srgbClr val="000000">
                    <a:alpha val="43137"/>
                  </a:srgbClr>
                </a:outerShdw>
              </a:effectLst>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ole tekstowe 5"/>
          <p:cNvSpPr txBox="1"/>
          <p:nvPr/>
        </p:nvSpPr>
        <p:spPr>
          <a:xfrm>
            <a:off x="591248" y="3501008"/>
            <a:ext cx="8136904" cy="203132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pl-PL" sz="1400" dirty="0"/>
              <a:t>Wszyscy beneficjenci środków unijnych a także instytucje zaangażowane </a:t>
            </a:r>
            <a:r>
              <a:rPr lang="pl-PL" sz="1400" dirty="0" smtClean="0"/>
              <a:t>w </a:t>
            </a:r>
            <a:r>
              <a:rPr lang="pl-PL" sz="1400" dirty="0"/>
              <a:t>ich wykorzystanie, zobowiązane są do przestrzegania zasady równości szans kobiet </a:t>
            </a:r>
            <a:r>
              <a:rPr lang="pl-PL" sz="1400" dirty="0" smtClean="0"/>
              <a:t/>
            </a:r>
            <a:br>
              <a:rPr lang="pl-PL" sz="1400" dirty="0" smtClean="0"/>
            </a:br>
            <a:r>
              <a:rPr lang="pl-PL" sz="1400" dirty="0" smtClean="0"/>
              <a:t>i </a:t>
            </a:r>
            <a:r>
              <a:rPr lang="pl-PL" sz="1400" dirty="0"/>
              <a:t>mężczyzn oraz przeciwdziałania wszelkim formom dyskryminacji. </a:t>
            </a:r>
          </a:p>
          <a:p>
            <a:pPr algn="just"/>
            <a:r>
              <a:rPr lang="pl-PL" sz="1400" dirty="0"/>
              <a:t/>
            </a:r>
            <a:br>
              <a:rPr lang="pl-PL" sz="1400" dirty="0"/>
            </a:br>
            <a:r>
              <a:rPr lang="pl-PL" sz="1400" dirty="0"/>
              <a:t>W przypadku funduszy unijnych, zasada ta znajduje dodatkowo swoje potwierdzenie </a:t>
            </a:r>
            <a:r>
              <a:rPr lang="pl-PL" sz="1400" dirty="0" smtClean="0"/>
              <a:t/>
            </a:r>
            <a:br>
              <a:rPr lang="pl-PL" sz="1400" dirty="0" smtClean="0"/>
            </a:br>
            <a:r>
              <a:rPr lang="pl-PL" sz="1400" dirty="0" smtClean="0"/>
              <a:t>w </a:t>
            </a:r>
            <a:r>
              <a:rPr lang="pl-PL" sz="1400" dirty="0"/>
              <a:t>przepisach </a:t>
            </a:r>
            <a:r>
              <a:rPr lang="pl-PL" sz="1400" b="1" dirty="0"/>
              <a:t>artykułu 7 Rozporządzenia Parlamentu Europejskiego i Rady </a:t>
            </a:r>
            <a:r>
              <a:rPr lang="pl-PL" sz="1400" b="1" dirty="0" smtClean="0"/>
              <a:t/>
            </a:r>
            <a:br>
              <a:rPr lang="pl-PL" sz="1400" b="1" dirty="0" smtClean="0"/>
            </a:br>
            <a:r>
              <a:rPr lang="pl-PL" sz="1400" b="1" dirty="0" smtClean="0"/>
              <a:t>nr </a:t>
            </a:r>
            <a:r>
              <a:rPr lang="pl-PL" sz="1400" b="1" dirty="0"/>
              <a:t>1303/2013</a:t>
            </a:r>
            <a:r>
              <a:rPr lang="pl-PL" sz="1400" dirty="0" smtClean="0"/>
              <a:t>, ustanawiającego </a:t>
            </a:r>
            <a:r>
              <a:rPr lang="pl-PL" sz="1400" dirty="0"/>
              <a:t>wspólne przepisy dotyczące EFRR, EFS, FS, EFRROW oraz </a:t>
            </a:r>
            <a:r>
              <a:rPr lang="pl-PL" sz="1400" dirty="0" err="1"/>
              <a:t>EFMiR</a:t>
            </a:r>
            <a:r>
              <a:rPr lang="pl-PL" sz="1400" dirty="0"/>
              <a:t> oraz zapisach </a:t>
            </a:r>
            <a:r>
              <a:rPr lang="pl-PL" sz="1400" b="1" dirty="0"/>
              <a:t>artykułu 7 w Rozporządzeniu Parlamentu Europejskiego i </a:t>
            </a:r>
            <a:r>
              <a:rPr lang="pl-PL" sz="1400" b="1" dirty="0" smtClean="0"/>
              <a:t>Rady nr </a:t>
            </a:r>
            <a:r>
              <a:rPr lang="pl-PL" sz="1400" b="1" dirty="0"/>
              <a:t>1304/2013</a:t>
            </a:r>
            <a:r>
              <a:rPr lang="pl-PL" sz="1400" dirty="0"/>
              <a:t>, dotyczącego Europejskiego Funduszu Społecznego.</a:t>
            </a:r>
          </a:p>
        </p:txBody>
      </p:sp>
    </p:spTree>
    <p:extLst>
      <p:ext uri="{BB962C8B-B14F-4D97-AF65-F5344CB8AC3E}">
        <p14:creationId xmlns:p14="http://schemas.microsoft.com/office/powerpoint/2010/main" val="4263607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65226"/>
            <a:ext cx="8229600" cy="4842066"/>
          </a:xfrm>
        </p:spPr>
        <p:txBody>
          <a:bodyPr>
            <a:normAutofit fontScale="62500" lnSpcReduction="20000"/>
          </a:bodyPr>
          <a:lstStyle/>
          <a:p>
            <a:pPr marL="109728" indent="0" algn="ctr">
              <a:buNone/>
            </a:pPr>
            <a:r>
              <a:rPr lang="pl-PL" sz="3200" dirty="0">
                <a:solidFill>
                  <a:schemeClr val="accent1">
                    <a:lumMod val="75000"/>
                  </a:schemeClr>
                </a:solidFill>
              </a:rPr>
              <a:t>Rozporządzenie Parlamentu Europejskiego i Rady (UE) </a:t>
            </a:r>
            <a:r>
              <a:rPr lang="pl-PL" sz="3200" dirty="0" smtClean="0">
                <a:solidFill>
                  <a:schemeClr val="accent1">
                    <a:lumMod val="75000"/>
                  </a:schemeClr>
                </a:solidFill>
              </a:rPr>
              <a:t/>
            </a:r>
            <a:br>
              <a:rPr lang="pl-PL" sz="3200" dirty="0" smtClean="0">
                <a:solidFill>
                  <a:schemeClr val="accent1">
                    <a:lumMod val="75000"/>
                  </a:schemeClr>
                </a:solidFill>
              </a:rPr>
            </a:br>
            <a:r>
              <a:rPr lang="pl-PL" sz="3200" dirty="0" smtClean="0">
                <a:solidFill>
                  <a:schemeClr val="accent1">
                    <a:lumMod val="75000"/>
                  </a:schemeClr>
                </a:solidFill>
              </a:rPr>
              <a:t>nr </a:t>
            </a:r>
            <a:r>
              <a:rPr lang="pl-PL" sz="3200" dirty="0">
                <a:solidFill>
                  <a:schemeClr val="accent1">
                    <a:lumMod val="75000"/>
                  </a:schemeClr>
                </a:solidFill>
              </a:rPr>
              <a:t>1303/2013</a:t>
            </a:r>
          </a:p>
          <a:p>
            <a:pPr marL="109728" indent="0" algn="just">
              <a:buNone/>
            </a:pPr>
            <a:endParaRPr lang="pl-PL" sz="2200" dirty="0" smtClean="0"/>
          </a:p>
          <a:p>
            <a:pPr marL="109728" indent="0" algn="just">
              <a:buNone/>
            </a:pPr>
            <a:r>
              <a:rPr lang="pl-PL" sz="2200" dirty="0" smtClean="0"/>
              <a:t>z </a:t>
            </a:r>
            <a:r>
              <a:rPr lang="pl-PL" sz="2200" dirty="0"/>
              <a:t>dnia 17 </a:t>
            </a:r>
            <a:r>
              <a:rPr lang="pl-PL" sz="2200" dirty="0" smtClean="0"/>
              <a:t>grudnia 2013 </a:t>
            </a:r>
            <a:r>
              <a:rPr lang="pl-PL" sz="2200" dirty="0"/>
              <a:t>r. ustanawiające wspólne przepisy dotyczące Europejskiego Funduszu </a:t>
            </a:r>
            <a:r>
              <a:rPr lang="pl-PL" sz="2200" dirty="0" smtClean="0"/>
              <a:t>Rozwoju Regionalnego</a:t>
            </a:r>
            <a:r>
              <a:rPr lang="pl-PL" sz="2200" dirty="0"/>
              <a:t>, Europejskiego Funduszu Społecznego, Funduszu Spójności, </a:t>
            </a:r>
            <a:r>
              <a:rPr lang="pl-PL" sz="2200" dirty="0" smtClean="0"/>
              <a:t>Europejskiego Funduszu </a:t>
            </a:r>
            <a:r>
              <a:rPr lang="pl-PL" sz="2200" dirty="0"/>
              <a:t>Rolnego na rzecz Rozwoju Obszarów Wiejskich oraz Europejskiego </a:t>
            </a:r>
            <a:r>
              <a:rPr lang="pl-PL" sz="2200" dirty="0" smtClean="0"/>
              <a:t>Funduszu Morskiego </a:t>
            </a:r>
            <a:r>
              <a:rPr lang="pl-PL" sz="2200" dirty="0"/>
              <a:t>i Rybackiego oraz ustanawiające przepisy ogólne dotyczące </a:t>
            </a:r>
            <a:r>
              <a:rPr lang="pl-PL" sz="2200" dirty="0" smtClean="0"/>
              <a:t>Europejskiego Funduszu </a:t>
            </a:r>
            <a:r>
              <a:rPr lang="pl-PL" sz="2200" dirty="0"/>
              <a:t>Rozwoju Regionalnego, Europejskiego Funduszu Społecznego, Funduszu </a:t>
            </a:r>
            <a:r>
              <a:rPr lang="pl-PL" sz="2200" dirty="0" smtClean="0"/>
              <a:t>Spójności i </a:t>
            </a:r>
            <a:r>
              <a:rPr lang="pl-PL" sz="2200" dirty="0"/>
              <a:t>Europejskiego Funduszu Morskiego </a:t>
            </a:r>
            <a:r>
              <a:rPr lang="pl-PL" sz="2200" dirty="0" smtClean="0"/>
              <a:t/>
            </a:r>
            <a:br>
              <a:rPr lang="pl-PL" sz="2200" dirty="0" smtClean="0"/>
            </a:br>
            <a:r>
              <a:rPr lang="pl-PL" sz="2200" dirty="0" smtClean="0"/>
              <a:t>i </a:t>
            </a:r>
            <a:r>
              <a:rPr lang="pl-PL" sz="2200" dirty="0"/>
              <a:t>Rybackiego oraz uchylające rozporządzenie </a:t>
            </a:r>
            <a:r>
              <a:rPr lang="pl-PL" sz="2200" dirty="0" smtClean="0"/>
              <a:t>Rady (WE</a:t>
            </a:r>
            <a:r>
              <a:rPr lang="pl-PL" sz="2200" dirty="0"/>
              <a:t>) nr 1083/2006 (Dz. Urz. UE L 347 </a:t>
            </a:r>
            <a:r>
              <a:rPr lang="pl-PL" sz="2200" dirty="0" smtClean="0"/>
              <a:t/>
            </a:r>
            <a:br>
              <a:rPr lang="pl-PL" sz="2200" dirty="0" smtClean="0"/>
            </a:br>
            <a:r>
              <a:rPr lang="pl-PL" sz="2200" dirty="0" smtClean="0"/>
              <a:t>z </a:t>
            </a:r>
            <a:r>
              <a:rPr lang="pl-PL" sz="2200" dirty="0"/>
              <a:t>20.12. 2013, str. 320, z </a:t>
            </a:r>
            <a:r>
              <a:rPr lang="pl-PL" sz="2200" dirty="0" err="1"/>
              <a:t>późn</a:t>
            </a:r>
            <a:r>
              <a:rPr lang="pl-PL" sz="2200" dirty="0"/>
              <a:t>. zm</a:t>
            </a:r>
            <a:r>
              <a:rPr lang="pl-PL" sz="2200" dirty="0" smtClean="0"/>
              <a:t>.).</a:t>
            </a:r>
          </a:p>
          <a:p>
            <a:pPr algn="just"/>
            <a:endParaRPr lang="pl-PL" sz="2200" dirty="0"/>
          </a:p>
          <a:p>
            <a:pPr marL="109728" indent="0" algn="just">
              <a:buNone/>
            </a:pPr>
            <a:r>
              <a:rPr lang="pl-PL" sz="2200" dirty="0"/>
              <a:t>W Rozporządzeniu tym znajduje się artykuł 7, zatytułowany „Promowanie </a:t>
            </a:r>
            <a:r>
              <a:rPr lang="pl-PL" sz="2200" dirty="0" smtClean="0"/>
              <a:t>równości mężczyzn </a:t>
            </a:r>
            <a:r>
              <a:rPr lang="pl-PL" sz="2200" dirty="0"/>
              <a:t>i kobiet oraz niedyskryminacji”. Artykuł ten zobowiązuje państwa </a:t>
            </a:r>
            <a:r>
              <a:rPr lang="pl-PL" sz="2200" dirty="0" smtClean="0"/>
              <a:t>członkowskie  oraz </a:t>
            </a:r>
            <a:r>
              <a:rPr lang="pl-PL" sz="2200" dirty="0"/>
              <a:t>Komisję do uwzględniania oraz propagowania równości szans kobiet i mężczyzn </a:t>
            </a:r>
            <a:r>
              <a:rPr lang="pl-PL" sz="2200" dirty="0" smtClean="0"/>
              <a:t>oraz punktu </a:t>
            </a:r>
            <a:r>
              <a:rPr lang="pl-PL" sz="2200" dirty="0"/>
              <a:t>widzenia płci w trakcie przygotowywania i wdrażania poszczególnych programów.</a:t>
            </a:r>
          </a:p>
          <a:p>
            <a:pPr marL="109728" indent="0" algn="just">
              <a:buNone/>
            </a:pPr>
            <a:r>
              <a:rPr lang="pl-PL" sz="2200" dirty="0"/>
              <a:t>Zasada ta dotyczy także obowiązku ich monitorowania, sprawozdawczości i </a:t>
            </a:r>
            <a:r>
              <a:rPr lang="pl-PL" sz="2200" dirty="0" smtClean="0"/>
              <a:t>ewaluacji </a:t>
            </a:r>
            <a:br>
              <a:rPr lang="pl-PL" sz="2200" dirty="0" smtClean="0"/>
            </a:br>
            <a:r>
              <a:rPr lang="pl-PL" sz="2200" dirty="0" smtClean="0"/>
              <a:t>z </a:t>
            </a:r>
            <a:r>
              <a:rPr lang="pl-PL" sz="2200" dirty="0"/>
              <a:t>uwzględnieniem kryterium płci. W innej części Rozporządzenia wskazano, że </a:t>
            </a:r>
            <a:r>
              <a:rPr lang="pl-PL" sz="2200" dirty="0" smtClean="0"/>
              <a:t>Państwa członkowskie </a:t>
            </a:r>
            <a:r>
              <a:rPr lang="pl-PL" sz="2200" dirty="0"/>
              <a:t>realizując zapisy zawarte w artykule 7, zobowiązane są do </a:t>
            </a:r>
            <a:r>
              <a:rPr lang="pl-PL" sz="2200" dirty="0" smtClean="0"/>
              <a:t>opisywania przedsięwzięć </a:t>
            </a:r>
            <a:r>
              <a:rPr lang="pl-PL" sz="2200" dirty="0"/>
              <a:t>promujących równość szans kobiet i mężczyzn. Dotyczy to w </a:t>
            </a:r>
            <a:r>
              <a:rPr lang="pl-PL" sz="2200" dirty="0" smtClean="0"/>
              <a:t>szczególności wyboru </a:t>
            </a:r>
            <a:r>
              <a:rPr lang="pl-PL" sz="2200" dirty="0"/>
              <a:t>operacji, ustalania celów interwencji, jak również konkretnych rozwiązań w </a:t>
            </a:r>
            <a:r>
              <a:rPr lang="pl-PL" sz="2200" dirty="0" smtClean="0"/>
              <a:t>zakresie monitorowania </a:t>
            </a:r>
            <a:r>
              <a:rPr lang="pl-PL" sz="2200" dirty="0"/>
              <a:t>i sprawozdawczości uwzględniających perspektywę płci.</a:t>
            </a:r>
          </a:p>
          <a:p>
            <a:endParaRPr lang="pl-PL" dirty="0"/>
          </a:p>
        </p:txBody>
      </p:sp>
      <p:sp>
        <p:nvSpPr>
          <p:cNvPr id="3" name="Tytuł 2"/>
          <p:cNvSpPr>
            <a:spLocks noGrp="1"/>
          </p:cNvSpPr>
          <p:nvPr>
            <p:ph type="title"/>
          </p:nvPr>
        </p:nvSpPr>
        <p:spPr/>
        <p:txBody>
          <a:bodyPr>
            <a:normAutofit fontScale="90000"/>
          </a:bodyPr>
          <a:lstStyle/>
          <a:p>
            <a:r>
              <a:rPr lang="pl-PL" dirty="0" smtClean="0"/>
              <a:t/>
            </a:r>
            <a:br>
              <a:rPr lang="pl-PL" dirty="0" smtClean="0"/>
            </a:br>
            <a:endParaRPr lang="pl-PL"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2858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77500" lnSpcReduction="20000"/>
          </a:bodyPr>
          <a:lstStyle/>
          <a:p>
            <a:pPr marL="109728" indent="0" algn="ctr">
              <a:buNone/>
            </a:pPr>
            <a:r>
              <a:rPr lang="pl-PL" sz="2600" dirty="0">
                <a:solidFill>
                  <a:schemeClr val="accent1">
                    <a:lumMod val="75000"/>
                  </a:schemeClr>
                </a:solidFill>
              </a:rPr>
              <a:t>Wytyczne w zakresie realizacji zasady równości szans </a:t>
            </a:r>
            <a:r>
              <a:rPr lang="pl-PL" sz="2600" dirty="0" smtClean="0">
                <a:solidFill>
                  <a:schemeClr val="accent1">
                    <a:lumMod val="75000"/>
                  </a:schemeClr>
                </a:solidFill>
              </a:rPr>
              <a:t/>
            </a:r>
            <a:br>
              <a:rPr lang="pl-PL" sz="2600" dirty="0" smtClean="0">
                <a:solidFill>
                  <a:schemeClr val="accent1">
                    <a:lumMod val="75000"/>
                  </a:schemeClr>
                </a:solidFill>
              </a:rPr>
            </a:br>
            <a:r>
              <a:rPr lang="pl-PL" sz="2600" dirty="0" smtClean="0">
                <a:solidFill>
                  <a:schemeClr val="accent1">
                    <a:lumMod val="75000"/>
                  </a:schemeClr>
                </a:solidFill>
              </a:rPr>
              <a:t>i </a:t>
            </a:r>
            <a:r>
              <a:rPr lang="pl-PL" sz="2600" dirty="0">
                <a:solidFill>
                  <a:schemeClr val="accent1">
                    <a:lumMod val="75000"/>
                  </a:schemeClr>
                </a:solidFill>
              </a:rPr>
              <a:t>niedyskryminacji, w </a:t>
            </a:r>
            <a:r>
              <a:rPr lang="pl-PL" sz="2600" dirty="0" smtClean="0">
                <a:solidFill>
                  <a:schemeClr val="accent1">
                    <a:lumMod val="75000"/>
                  </a:schemeClr>
                </a:solidFill>
              </a:rPr>
              <a:t>tym dostępności </a:t>
            </a:r>
            <a:r>
              <a:rPr lang="pl-PL" sz="2600" dirty="0">
                <a:solidFill>
                  <a:schemeClr val="accent1">
                    <a:lumMod val="75000"/>
                  </a:schemeClr>
                </a:solidFill>
              </a:rPr>
              <a:t>dla osób </a:t>
            </a:r>
            <a:r>
              <a:rPr lang="pl-PL" sz="2600" dirty="0" smtClean="0">
                <a:solidFill>
                  <a:schemeClr val="accent1">
                    <a:lumMod val="75000"/>
                  </a:schemeClr>
                </a:solidFill>
              </a:rPr>
              <a:t/>
            </a:r>
            <a:br>
              <a:rPr lang="pl-PL" sz="2600" dirty="0" smtClean="0">
                <a:solidFill>
                  <a:schemeClr val="accent1">
                    <a:lumMod val="75000"/>
                  </a:schemeClr>
                </a:solidFill>
              </a:rPr>
            </a:br>
            <a:r>
              <a:rPr lang="pl-PL" sz="2600" dirty="0" smtClean="0">
                <a:solidFill>
                  <a:schemeClr val="accent1">
                    <a:lumMod val="75000"/>
                  </a:schemeClr>
                </a:solidFill>
              </a:rPr>
              <a:t>z </a:t>
            </a:r>
            <a:r>
              <a:rPr lang="pl-PL" sz="2600" dirty="0">
                <a:solidFill>
                  <a:schemeClr val="accent1">
                    <a:lumMod val="75000"/>
                  </a:schemeClr>
                </a:solidFill>
              </a:rPr>
              <a:t>niepełnosprawnościami oraz zasady równości szans </a:t>
            </a:r>
            <a:r>
              <a:rPr lang="pl-PL" sz="2600" dirty="0" smtClean="0">
                <a:solidFill>
                  <a:schemeClr val="accent1">
                    <a:lumMod val="75000"/>
                  </a:schemeClr>
                </a:solidFill>
              </a:rPr>
              <a:t>kobiet </a:t>
            </a:r>
            <a:br>
              <a:rPr lang="pl-PL" sz="2600" dirty="0" smtClean="0">
                <a:solidFill>
                  <a:schemeClr val="accent1">
                    <a:lumMod val="75000"/>
                  </a:schemeClr>
                </a:solidFill>
              </a:rPr>
            </a:br>
            <a:r>
              <a:rPr lang="pl-PL" sz="2600" dirty="0" smtClean="0">
                <a:solidFill>
                  <a:schemeClr val="accent1">
                    <a:lumMod val="75000"/>
                  </a:schemeClr>
                </a:solidFill>
              </a:rPr>
              <a:t>i </a:t>
            </a:r>
            <a:r>
              <a:rPr lang="pl-PL" sz="2600" dirty="0">
                <a:solidFill>
                  <a:schemeClr val="accent1">
                    <a:lumMod val="75000"/>
                  </a:schemeClr>
                </a:solidFill>
              </a:rPr>
              <a:t>mężczyzn w ramach funduszy unijnych na lata 2014-2020</a:t>
            </a:r>
          </a:p>
          <a:p>
            <a:pPr marL="109728" indent="0" algn="ctr">
              <a:buNone/>
            </a:pPr>
            <a:r>
              <a:rPr lang="pl-PL" sz="2600" dirty="0">
                <a:solidFill>
                  <a:schemeClr val="accent1">
                    <a:lumMod val="75000"/>
                  </a:schemeClr>
                </a:solidFill>
              </a:rPr>
              <a:t>(w wersji z 8 maja 2015 r</a:t>
            </a:r>
            <a:r>
              <a:rPr lang="pl-PL" sz="2600" dirty="0" smtClean="0">
                <a:solidFill>
                  <a:schemeClr val="accent1">
                    <a:lumMod val="75000"/>
                  </a:schemeClr>
                </a:solidFill>
              </a:rPr>
              <a:t>.)</a:t>
            </a:r>
          </a:p>
          <a:p>
            <a:pPr algn="ctr"/>
            <a:endParaRPr lang="pl-PL" dirty="0"/>
          </a:p>
          <a:p>
            <a:pPr marL="109728" indent="0" algn="just">
              <a:buNone/>
            </a:pPr>
            <a:r>
              <a:rPr lang="pl-PL" sz="2100" dirty="0"/>
              <a:t>Wytyczne mają na celu zapewnienie zgodności sposobu realizacji </a:t>
            </a:r>
            <a:r>
              <a:rPr lang="pl-PL" sz="2100" dirty="0" smtClean="0"/>
              <a:t>poszczególnych programów </a:t>
            </a:r>
            <a:r>
              <a:rPr lang="pl-PL" sz="2100" dirty="0"/>
              <a:t>operacyjnych z zasadą równości szans </a:t>
            </a:r>
            <a:r>
              <a:rPr lang="pl-PL" sz="2100" dirty="0" smtClean="0"/>
              <a:t/>
            </a:r>
            <a:br>
              <a:rPr lang="pl-PL" sz="2100" dirty="0" smtClean="0"/>
            </a:br>
            <a:r>
              <a:rPr lang="pl-PL" sz="2100" dirty="0" smtClean="0"/>
              <a:t>i niedyskryminacji, w </a:t>
            </a:r>
            <a:r>
              <a:rPr lang="pl-PL" sz="2100" dirty="0"/>
              <a:t>tym </a:t>
            </a:r>
            <a:r>
              <a:rPr lang="pl-PL" sz="2100" dirty="0" smtClean="0"/>
              <a:t>dostępności dla </a:t>
            </a:r>
            <a:r>
              <a:rPr lang="pl-PL" sz="2100" dirty="0"/>
              <a:t>osób </a:t>
            </a:r>
            <a:r>
              <a:rPr lang="pl-PL" sz="2100" dirty="0" smtClean="0"/>
              <a:t/>
            </a:r>
            <a:br>
              <a:rPr lang="pl-PL" sz="2100" dirty="0" smtClean="0"/>
            </a:br>
            <a:r>
              <a:rPr lang="pl-PL" sz="2100" dirty="0" smtClean="0"/>
              <a:t>z </a:t>
            </a:r>
            <a:r>
              <a:rPr lang="pl-PL" sz="2100" dirty="0"/>
              <a:t>niepełnosprawnościami oraz zasadą równości szans kobiet </a:t>
            </a:r>
            <a:r>
              <a:rPr lang="pl-PL" sz="2100" dirty="0" smtClean="0"/>
              <a:t/>
            </a:r>
            <a:br>
              <a:rPr lang="pl-PL" sz="2100" dirty="0" smtClean="0"/>
            </a:br>
            <a:r>
              <a:rPr lang="pl-PL" sz="2100" dirty="0" smtClean="0"/>
              <a:t>i mężczyzn. Zapewnić </a:t>
            </a:r>
            <a:r>
              <a:rPr lang="pl-PL" sz="2100" dirty="0"/>
              <a:t>mają także spójne podejście w ramach wydatkowania środków EFS, EFRR i FS.</a:t>
            </a:r>
          </a:p>
          <a:p>
            <a:pPr marL="109728" indent="0" algn="just">
              <a:buNone/>
            </a:pPr>
            <a:r>
              <a:rPr lang="pl-PL" sz="2100" dirty="0"/>
              <a:t>Dokument skierowany jest do wszystkich instytucji uczestniczących </a:t>
            </a:r>
            <a:r>
              <a:rPr lang="pl-PL" sz="2100" dirty="0" smtClean="0"/>
              <a:t/>
            </a:r>
            <a:br>
              <a:rPr lang="pl-PL" sz="2100" dirty="0" smtClean="0"/>
            </a:br>
            <a:r>
              <a:rPr lang="pl-PL" sz="2100" dirty="0" smtClean="0"/>
              <a:t>w </a:t>
            </a:r>
            <a:r>
              <a:rPr lang="pl-PL" sz="2100" dirty="0"/>
              <a:t>realizacji </a:t>
            </a:r>
            <a:r>
              <a:rPr lang="pl-PL" sz="2100" dirty="0" smtClean="0"/>
              <a:t>programów operacyjnych</a:t>
            </a:r>
            <a:r>
              <a:rPr lang="pl-PL" sz="2100" dirty="0"/>
              <a:t>, współfinansowanych z wyżej wymienionych funduszy, a w szczególności </a:t>
            </a:r>
            <a:r>
              <a:rPr lang="pl-PL" sz="2100" dirty="0" smtClean="0"/>
              <a:t>do Instytucji </a:t>
            </a:r>
            <a:r>
              <a:rPr lang="pl-PL" sz="2100" dirty="0"/>
              <a:t>Zarządzających, Instytucji Pośredniczących i Instytucji Wdrażających</a:t>
            </a:r>
            <a:r>
              <a:rPr lang="pl-PL" sz="2100" dirty="0" smtClean="0"/>
              <a:t>.</a:t>
            </a:r>
            <a:endParaRPr lang="pl-PL" sz="2100" dirty="0"/>
          </a:p>
        </p:txBody>
      </p:sp>
      <p:sp>
        <p:nvSpPr>
          <p:cNvPr id="3" name="Tytuł 2"/>
          <p:cNvSpPr>
            <a:spLocks noGrp="1"/>
          </p:cNvSpPr>
          <p:nvPr>
            <p:ph type="title"/>
          </p:nvPr>
        </p:nvSpPr>
        <p:spPr/>
        <p:txBody>
          <a:bodyPr/>
          <a:lstStyle/>
          <a:p>
            <a:endParaRPr lang="pl-PL"/>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5348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3645024"/>
            <a:ext cx="8229600" cy="864096"/>
          </a:xfrm>
        </p:spPr>
        <p:txBody>
          <a:bodyPr>
            <a:noAutofit/>
          </a:bodyPr>
          <a:lstStyle/>
          <a:p>
            <a:pPr marL="109728" indent="0" algn="just">
              <a:buNone/>
            </a:pPr>
            <a:r>
              <a:rPr lang="pl-PL" sz="1600" dirty="0" smtClean="0"/>
              <a:t>Równość </a:t>
            </a:r>
            <a:r>
              <a:rPr lang="pl-PL" sz="1600" dirty="0"/>
              <a:t>tę </a:t>
            </a:r>
            <a:r>
              <a:rPr lang="pl-PL" sz="1600" dirty="0" smtClean="0"/>
              <a:t>określić można </a:t>
            </a:r>
            <a:r>
              <a:rPr lang="pl-PL" sz="1600" dirty="0"/>
              <a:t>jako trwałą sytuację, </a:t>
            </a:r>
            <a:r>
              <a:rPr lang="pl-PL" sz="1600" dirty="0" smtClean="0"/>
              <a:t/>
            </a:r>
            <a:br>
              <a:rPr lang="pl-PL" sz="1600" dirty="0" smtClean="0"/>
            </a:br>
            <a:r>
              <a:rPr lang="pl-PL" sz="1600" dirty="0" smtClean="0"/>
              <a:t>w </a:t>
            </a:r>
            <a:r>
              <a:rPr lang="pl-PL" sz="1600" dirty="0"/>
              <a:t>której zarówno kobiety, jak i mężczyźni mają stworzone </a:t>
            </a:r>
            <a:r>
              <a:rPr lang="pl-PL" sz="1600" dirty="0" smtClean="0"/>
              <a:t>warunki umożliwiające </a:t>
            </a:r>
            <a:r>
              <a:rPr lang="pl-PL" sz="1600" dirty="0"/>
              <a:t>im rozwój w obszarze osobistym </a:t>
            </a:r>
            <a:r>
              <a:rPr lang="pl-PL" sz="1600" dirty="0" smtClean="0"/>
              <a:t/>
            </a:r>
            <a:br>
              <a:rPr lang="pl-PL" sz="1600" dirty="0" smtClean="0"/>
            </a:br>
            <a:r>
              <a:rPr lang="pl-PL" sz="1600" dirty="0" smtClean="0"/>
              <a:t>i </a:t>
            </a:r>
            <a:r>
              <a:rPr lang="pl-PL" sz="1600" dirty="0"/>
              <a:t>zawodowym oraz dokonywanie takich </a:t>
            </a:r>
            <a:r>
              <a:rPr lang="pl-PL" sz="1600" dirty="0" smtClean="0"/>
              <a:t>wyborów życiowych</a:t>
            </a:r>
            <a:r>
              <a:rPr lang="pl-PL" sz="1600" dirty="0"/>
              <a:t>, które wynikają </a:t>
            </a:r>
            <a:r>
              <a:rPr lang="pl-PL" sz="1600" dirty="0" smtClean="0"/>
              <a:t/>
            </a:r>
            <a:br>
              <a:rPr lang="pl-PL" sz="1600" dirty="0" smtClean="0"/>
            </a:br>
            <a:r>
              <a:rPr lang="pl-PL" sz="1600" dirty="0" smtClean="0"/>
              <a:t>z </a:t>
            </a:r>
            <a:r>
              <a:rPr lang="pl-PL" sz="1600" dirty="0"/>
              <a:t>ich osobistych potrzeb, aspiracji czy talentów. </a:t>
            </a:r>
          </a:p>
        </p:txBody>
      </p:sp>
      <p:sp>
        <p:nvSpPr>
          <p:cNvPr id="3" name="Tytuł 2"/>
          <p:cNvSpPr>
            <a:spLocks noGrp="1"/>
          </p:cNvSpPr>
          <p:nvPr>
            <p:ph type="title"/>
          </p:nvPr>
        </p:nvSpPr>
        <p:spPr>
          <a:xfrm>
            <a:off x="437443" y="1163871"/>
            <a:ext cx="8229600" cy="449093"/>
          </a:xfrm>
        </p:spPr>
        <p:txBody>
          <a:bodyPr>
            <a:normAutofit/>
          </a:bodyPr>
          <a:lstStyle/>
          <a:p>
            <a:pPr algn="ctr"/>
            <a:r>
              <a:rPr lang="pl-PL" sz="2000" dirty="0"/>
              <a:t>Definicja zasady równości szans kobiet i </a:t>
            </a:r>
            <a:r>
              <a:rPr lang="pl-PL" sz="2000" dirty="0" smtClean="0"/>
              <a:t>mężczyzn</a:t>
            </a:r>
            <a:endParaRPr lang="pl-PL"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pole tekstowe 6"/>
          <p:cNvSpPr txBox="1"/>
          <p:nvPr/>
        </p:nvSpPr>
        <p:spPr>
          <a:xfrm>
            <a:off x="559036" y="1988840"/>
            <a:ext cx="7920880"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pl-PL" dirty="0"/>
              <a:t>Zasadę równości szans kobiet i mężczyzn należy rozumieć jako stan, w którym kobietom i mężczyznom przypisuje się taką samą wartość społeczną, równe prawa i </a:t>
            </a:r>
            <a:r>
              <a:rPr lang="pl-PL" dirty="0" smtClean="0"/>
              <a:t>obowiązki, a </a:t>
            </a:r>
            <a:r>
              <a:rPr lang="pl-PL" dirty="0"/>
              <a:t>także równy dostęp do zasobów społecznych (np. usług publicznych, rynku pracy). </a:t>
            </a:r>
          </a:p>
        </p:txBody>
      </p:sp>
    </p:spTree>
    <p:extLst>
      <p:ext uri="{BB962C8B-B14F-4D97-AF65-F5344CB8AC3E}">
        <p14:creationId xmlns:p14="http://schemas.microsoft.com/office/powerpoint/2010/main" val="1163842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1772816"/>
            <a:ext cx="8229600" cy="4032448"/>
          </a:xfrm>
        </p:spPr>
        <p:txBody>
          <a:bodyPr>
            <a:noAutofit/>
          </a:bodyPr>
          <a:lstStyle/>
          <a:p>
            <a:pPr algn="just"/>
            <a:r>
              <a:rPr lang="pl-PL" sz="1300" dirty="0" smtClean="0"/>
              <a:t>To </a:t>
            </a:r>
            <a:r>
              <a:rPr lang="pl-PL" sz="1300" b="1" dirty="0" smtClean="0"/>
              <a:t>realizacja </a:t>
            </a:r>
            <a:r>
              <a:rPr lang="pl-PL" sz="1300" b="1" dirty="0"/>
              <a:t>działań wyrównujących szanse tej </a:t>
            </a:r>
            <a:r>
              <a:rPr lang="pl-PL" sz="1300" b="1" dirty="0" smtClean="0"/>
              <a:t>płci</a:t>
            </a:r>
            <a:r>
              <a:rPr lang="pl-PL" sz="1300" dirty="0" smtClean="0"/>
              <a:t>, która </a:t>
            </a:r>
            <a:r>
              <a:rPr lang="pl-PL" sz="1300" dirty="0"/>
              <a:t>jest w gorszym położeniu, </a:t>
            </a:r>
            <a:r>
              <a:rPr lang="pl-PL" sz="1300" dirty="0" smtClean="0"/>
              <a:t>ma ograniczony </a:t>
            </a:r>
            <a:r>
              <a:rPr lang="pl-PL" sz="1300" dirty="0"/>
              <a:t>dostęp do dóbr, usług, informacji, edukacji, rynku pracy, stanowisk </a:t>
            </a:r>
            <a:r>
              <a:rPr lang="pl-PL" sz="1300" dirty="0" smtClean="0"/>
              <a:t>decyzyjnych </a:t>
            </a:r>
            <a:br>
              <a:rPr lang="pl-PL" sz="1300" dirty="0" smtClean="0"/>
            </a:br>
            <a:r>
              <a:rPr lang="pl-PL" sz="1300" dirty="0" smtClean="0"/>
              <a:t>i </a:t>
            </a:r>
            <a:r>
              <a:rPr lang="pl-PL" sz="1300" dirty="0"/>
              <a:t>innych, czy też doświadcza przemocy i wszelkich jej konsekwencji. Prowadzone </a:t>
            </a:r>
            <a:r>
              <a:rPr lang="pl-PL" sz="1300" dirty="0" smtClean="0"/>
              <a:t>wówczas działania </a:t>
            </a:r>
            <a:r>
              <a:rPr lang="pl-PL" sz="1300" dirty="0"/>
              <a:t>zorientowane są w większym stopniu na tę właśnie płeć, jak również – </a:t>
            </a:r>
            <a:r>
              <a:rPr lang="pl-PL" sz="1300" dirty="0" smtClean="0"/>
              <a:t/>
            </a:r>
            <a:br>
              <a:rPr lang="pl-PL" sz="1300" dirty="0" smtClean="0"/>
            </a:br>
            <a:r>
              <a:rPr lang="pl-PL" sz="1300" dirty="0" smtClean="0"/>
              <a:t>w uzasadnionych przypadkach </a:t>
            </a:r>
            <a:r>
              <a:rPr lang="pl-PL" sz="1300" dirty="0"/>
              <a:t>– dopuszczalne są działanie skierowane wyłącznie do kobiet lub mężczyzn</a:t>
            </a:r>
            <a:r>
              <a:rPr lang="pl-PL" sz="1300" dirty="0" smtClean="0"/>
              <a:t>.</a:t>
            </a:r>
          </a:p>
          <a:p>
            <a:endParaRPr lang="pl-PL" sz="400" dirty="0"/>
          </a:p>
          <a:p>
            <a:pPr algn="just"/>
            <a:r>
              <a:rPr lang="pl-PL" sz="1300" dirty="0" smtClean="0"/>
              <a:t>To </a:t>
            </a:r>
            <a:r>
              <a:rPr lang="pl-PL" sz="1300" b="1" dirty="0" smtClean="0"/>
              <a:t>unikanie </a:t>
            </a:r>
            <a:r>
              <a:rPr lang="pl-PL" sz="1300" b="1" dirty="0"/>
              <a:t>sztucznych podziałów na role i obszary wyłącznie „kobiece” lub </a:t>
            </a:r>
            <a:r>
              <a:rPr lang="pl-PL" sz="1300" b="1" dirty="0" smtClean="0"/>
              <a:t>wyłącznie    </a:t>
            </a:r>
            <a:r>
              <a:rPr lang="pl-PL" sz="1300" b="1" dirty="0" smtClean="0"/>
              <a:t>„</a:t>
            </a:r>
            <a:r>
              <a:rPr lang="pl-PL" sz="1300" b="1" dirty="0"/>
              <a:t>męskie</a:t>
            </a:r>
            <a:r>
              <a:rPr lang="pl-PL" sz="1300" b="1" dirty="0" smtClean="0"/>
              <a:t>”. </a:t>
            </a:r>
            <a:r>
              <a:rPr lang="pl-PL" sz="1300" dirty="0" smtClean="0"/>
              <a:t>Chodzi </a:t>
            </a:r>
            <a:r>
              <a:rPr lang="pl-PL" sz="1300" dirty="0"/>
              <a:t>tu </a:t>
            </a:r>
            <a:r>
              <a:rPr lang="pl-PL" sz="1300" dirty="0" smtClean="0"/>
              <a:t>o </a:t>
            </a:r>
            <a:r>
              <a:rPr lang="pl-PL" sz="1300" dirty="0"/>
              <a:t>zawody, zainteresowania, role w rodzinie dotyczące podziału</a:t>
            </a:r>
          </a:p>
          <a:p>
            <a:pPr marL="109728" indent="0" algn="just">
              <a:buNone/>
            </a:pPr>
            <a:r>
              <a:rPr lang="pl-PL" sz="1300" dirty="0" smtClean="0"/>
              <a:t>     zadań </a:t>
            </a:r>
            <a:r>
              <a:rPr lang="pl-PL" sz="1300" dirty="0"/>
              <a:t>i obowiązków, stanowiska itp</a:t>
            </a:r>
            <a:r>
              <a:rPr lang="pl-PL" sz="1300" dirty="0" smtClean="0"/>
              <a:t>.</a:t>
            </a:r>
          </a:p>
          <a:p>
            <a:pPr marL="109728" indent="0" algn="just">
              <a:buNone/>
            </a:pPr>
            <a:endParaRPr lang="pl-PL" sz="400" dirty="0"/>
          </a:p>
          <a:p>
            <a:pPr algn="just"/>
            <a:r>
              <a:rPr lang="pl-PL" sz="1300" dirty="0" smtClean="0"/>
              <a:t>To </a:t>
            </a:r>
            <a:r>
              <a:rPr lang="pl-PL" sz="1300" b="1" dirty="0" smtClean="0"/>
              <a:t>analiza </a:t>
            </a:r>
            <a:r>
              <a:rPr lang="pl-PL" sz="1300" b="1" dirty="0"/>
              <a:t>sytuacji z uwzględnieniem perspektywy płci w obszarze, w którym prowadzimy</a:t>
            </a:r>
          </a:p>
          <a:p>
            <a:pPr marL="109728" indent="0" algn="just">
              <a:buNone/>
            </a:pPr>
            <a:r>
              <a:rPr lang="pl-PL" sz="1300" b="1" dirty="0" smtClean="0"/>
              <a:t>     lub </a:t>
            </a:r>
            <a:r>
              <a:rPr lang="pl-PL" sz="1300" b="1" dirty="0"/>
              <a:t>zamierzamy prowadzić </a:t>
            </a:r>
            <a:r>
              <a:rPr lang="pl-PL" sz="1300" b="1" dirty="0" smtClean="0"/>
              <a:t>działania</a:t>
            </a:r>
            <a:r>
              <a:rPr lang="pl-PL" sz="1300" dirty="0" smtClean="0"/>
              <a:t>, czyli </a:t>
            </a:r>
            <a:r>
              <a:rPr lang="pl-PL" sz="1300" dirty="0"/>
              <a:t>analiza danych z podziałem na płeć, analiza</a:t>
            </a:r>
          </a:p>
          <a:p>
            <a:pPr marL="109728" indent="0" algn="just">
              <a:buNone/>
            </a:pPr>
            <a:r>
              <a:rPr lang="pl-PL" sz="1300" dirty="0" smtClean="0"/>
              <a:t>     sytuacji/położenia </a:t>
            </a:r>
            <a:r>
              <a:rPr lang="pl-PL" sz="1300" dirty="0"/>
              <a:t>kobiet i mężczyzn, tak aby zaplanować działania odpowiadające potrzebom</a:t>
            </a:r>
          </a:p>
          <a:p>
            <a:pPr marL="109728" indent="0" algn="just">
              <a:buNone/>
            </a:pPr>
            <a:r>
              <a:rPr lang="pl-PL" sz="1300" dirty="0" smtClean="0"/>
              <a:t>     każdej </a:t>
            </a:r>
            <a:r>
              <a:rPr lang="pl-PL" sz="1300" dirty="0"/>
              <a:t>z grup i określić adekwatną do potrzeb liczbę uczestników i uczestniczek</a:t>
            </a:r>
            <a:r>
              <a:rPr lang="pl-PL" sz="1300" dirty="0" smtClean="0"/>
              <a:t>.</a:t>
            </a:r>
          </a:p>
          <a:p>
            <a:pPr marL="109728" indent="0" algn="just">
              <a:buNone/>
            </a:pPr>
            <a:endParaRPr lang="pl-PL" sz="400" dirty="0"/>
          </a:p>
          <a:p>
            <a:pPr algn="just"/>
            <a:r>
              <a:rPr lang="pl-PL" sz="1300" dirty="0" smtClean="0"/>
              <a:t>To </a:t>
            </a:r>
            <a:r>
              <a:rPr lang="pl-PL" sz="1300" b="1" dirty="0" smtClean="0"/>
              <a:t>zaplanowanie </a:t>
            </a:r>
            <a:r>
              <a:rPr lang="pl-PL" sz="1300" b="1" dirty="0"/>
              <a:t>działań, które mogą przyczynić się do rozwiązania konkretnych problemów</a:t>
            </a:r>
          </a:p>
          <a:p>
            <a:pPr marL="109728" indent="0" algn="just">
              <a:buNone/>
            </a:pPr>
            <a:r>
              <a:rPr lang="pl-PL" sz="1300" b="1" dirty="0" smtClean="0"/>
              <a:t>    w </a:t>
            </a:r>
            <a:r>
              <a:rPr lang="pl-PL" sz="1300" b="1" dirty="0"/>
              <a:t>zakresie równości szans kobiet i </a:t>
            </a:r>
            <a:r>
              <a:rPr lang="pl-PL" sz="1300" b="1" dirty="0" smtClean="0"/>
              <a:t>mężczyzn</a:t>
            </a:r>
            <a:r>
              <a:rPr lang="pl-PL" sz="1300" dirty="0" smtClean="0"/>
              <a:t>, czyli </a:t>
            </a:r>
            <a:r>
              <a:rPr lang="pl-PL" sz="1300" dirty="0"/>
              <a:t>do poprawy sytuacji kobiet lub mężczyzn</a:t>
            </a:r>
          </a:p>
          <a:p>
            <a:pPr marL="109728" indent="0" algn="just">
              <a:buNone/>
            </a:pPr>
            <a:r>
              <a:rPr lang="pl-PL" sz="1300" dirty="0" smtClean="0"/>
              <a:t>    znajdujących </a:t>
            </a:r>
            <a:r>
              <a:rPr lang="pl-PL" sz="1300" dirty="0"/>
              <a:t>się w niekorzystnej sytuacji, doświadczających większych problemów w danym</a:t>
            </a:r>
          </a:p>
          <a:p>
            <a:pPr marL="109728" indent="0" algn="just">
              <a:buNone/>
            </a:pPr>
            <a:r>
              <a:rPr lang="pl-PL" sz="1300" dirty="0" smtClean="0"/>
              <a:t>    obszarze</a:t>
            </a:r>
            <a:r>
              <a:rPr lang="pl-PL" sz="1300" dirty="0"/>
              <a:t>.</a:t>
            </a:r>
          </a:p>
        </p:txBody>
      </p:sp>
      <p:sp>
        <p:nvSpPr>
          <p:cNvPr id="3" name="Tytuł 2"/>
          <p:cNvSpPr>
            <a:spLocks noGrp="1"/>
          </p:cNvSpPr>
          <p:nvPr>
            <p:ph type="title"/>
          </p:nvPr>
        </p:nvSpPr>
        <p:spPr>
          <a:xfrm>
            <a:off x="437443" y="1052736"/>
            <a:ext cx="8229600" cy="688553"/>
          </a:xfrm>
        </p:spPr>
        <p:txBody>
          <a:bodyPr>
            <a:noAutofit/>
          </a:bodyPr>
          <a:lstStyle/>
          <a:p>
            <a:pPr algn="ctr"/>
            <a:r>
              <a:rPr lang="pl-PL" sz="2000" dirty="0"/>
              <a:t>Czym jest realizacja zasady równości szans kobiet </a:t>
            </a:r>
            <a:r>
              <a:rPr lang="pl-PL" sz="2000" dirty="0" smtClean="0"/>
              <a:t/>
            </a:r>
            <a:br>
              <a:rPr lang="pl-PL" sz="2000" dirty="0" smtClean="0"/>
            </a:br>
            <a:r>
              <a:rPr lang="pl-PL" sz="2000" dirty="0" smtClean="0"/>
              <a:t>i mężczyzn ?</a:t>
            </a:r>
            <a:endParaRPr lang="pl-PL"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8" y="0"/>
            <a:ext cx="9163757" cy="1055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0463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772817"/>
            <a:ext cx="8229600" cy="4032448"/>
          </a:xfrm>
        </p:spPr>
        <p:txBody>
          <a:bodyPr>
            <a:normAutofit/>
          </a:bodyPr>
          <a:lstStyle/>
          <a:p>
            <a:pPr algn="just"/>
            <a:r>
              <a:rPr lang="pl-PL" sz="1400" b="1" dirty="0" smtClean="0"/>
              <a:t>Równość nie oznacza zawsze „po równo”</a:t>
            </a:r>
            <a:r>
              <a:rPr lang="pl-PL" sz="1400" dirty="0" smtClean="0"/>
              <a:t>, to nie jest podział 50/50 kobiet </a:t>
            </a:r>
            <a:br>
              <a:rPr lang="pl-PL" sz="1400" dirty="0" smtClean="0"/>
            </a:br>
            <a:r>
              <a:rPr lang="pl-PL" sz="1400" dirty="0" smtClean="0"/>
              <a:t>i mężczyzn uczestniczących w projektach. Równy dostęp, równe traktowanie, równe wynagradzanie, szanse i możliwości są stanem docelowym, jednak, aby do tej sytuacji doprowadzić potrzebne jest skierowanie większego wsparcia do płci nieuprzywilejowanej, będącej w gorszej sytuacji.</a:t>
            </a:r>
          </a:p>
          <a:p>
            <a:pPr algn="just"/>
            <a:endParaRPr lang="pl-PL" sz="500" dirty="0" smtClean="0"/>
          </a:p>
          <a:p>
            <a:pPr algn="just"/>
            <a:r>
              <a:rPr lang="pl-PL" sz="1400" b="1" dirty="0" smtClean="0"/>
              <a:t>Fakt, że określone działania w większym zakresie skierowane są do jednej płci (lub </a:t>
            </a:r>
            <a:br>
              <a:rPr lang="pl-PL" sz="1400" b="1" dirty="0" smtClean="0"/>
            </a:br>
            <a:r>
              <a:rPr lang="pl-PL" sz="1400" b="1" dirty="0" smtClean="0"/>
              <a:t>w większej części do jednej płci) nie oznacza, że druga płeć jest dyskryminowana. </a:t>
            </a:r>
            <a:r>
              <a:rPr lang="pl-PL" sz="1400" dirty="0" smtClean="0"/>
              <a:t>Wynika to ze zdiagnozowanej trudnej sytuacji kobiet lub mężczyzn.</a:t>
            </a:r>
          </a:p>
          <a:p>
            <a:pPr algn="just"/>
            <a:endParaRPr lang="pl-PL" sz="500" dirty="0" smtClean="0"/>
          </a:p>
          <a:p>
            <a:pPr algn="just"/>
            <a:r>
              <a:rPr lang="pl-PL" sz="1400" b="1" dirty="0" smtClean="0"/>
              <a:t>Same deklaratywne zapisy o zagwarantowaniu pełnej dostępności dla kobiet </a:t>
            </a:r>
            <a:br>
              <a:rPr lang="pl-PL" sz="1400" b="1" dirty="0" smtClean="0"/>
            </a:br>
            <a:r>
              <a:rPr lang="pl-PL" sz="1400" b="1" dirty="0" smtClean="0"/>
              <a:t>i mężczyzn czy też niedyskryminowaniu nikogo, nie są realizacją zasady równości szans kobiet i mężczyzn</a:t>
            </a:r>
            <a:r>
              <a:rPr lang="pl-PL" sz="1400" dirty="0" smtClean="0"/>
              <a:t>. Działania poprzedzone analizą sytuacji każdej płci powinny być zaplanowane w taki sposób aby wspierać płeć znajdującą się w gorszym położeniu, czyli wymagającą interwencji w danym obszarze.</a:t>
            </a:r>
          </a:p>
          <a:p>
            <a:pPr marL="109728" indent="0">
              <a:buNone/>
            </a:pPr>
            <a:endParaRPr lang="pl-PL" dirty="0" smtClean="0"/>
          </a:p>
          <a:p>
            <a:pPr marL="109728" indent="0">
              <a:buNone/>
            </a:pPr>
            <a:endParaRPr lang="pl-PL" dirty="0"/>
          </a:p>
          <a:p>
            <a:pPr marL="109728" indent="0">
              <a:buNone/>
            </a:pPr>
            <a:endParaRPr lang="pl-PL" dirty="0" smtClean="0"/>
          </a:p>
          <a:p>
            <a:endParaRPr lang="pl-PL" dirty="0"/>
          </a:p>
        </p:txBody>
      </p:sp>
      <p:sp>
        <p:nvSpPr>
          <p:cNvPr id="3" name="Tytuł 2"/>
          <p:cNvSpPr>
            <a:spLocks noGrp="1"/>
          </p:cNvSpPr>
          <p:nvPr>
            <p:ph type="title"/>
          </p:nvPr>
        </p:nvSpPr>
        <p:spPr>
          <a:xfrm>
            <a:off x="539552" y="1150818"/>
            <a:ext cx="8229600" cy="360040"/>
          </a:xfrm>
        </p:spPr>
        <p:txBody>
          <a:bodyPr>
            <a:noAutofit/>
          </a:bodyPr>
          <a:lstStyle/>
          <a:p>
            <a:pPr algn="ctr"/>
            <a:r>
              <a:rPr lang="pl-PL" sz="2000" dirty="0"/>
              <a:t>Czym równość szans kobiet i mężczyzn </a:t>
            </a:r>
            <a:r>
              <a:rPr lang="pl-PL" sz="2000" i="1" dirty="0"/>
              <a:t>nie </a:t>
            </a:r>
            <a:r>
              <a:rPr lang="pl-PL" sz="2000" i="1" dirty="0" smtClean="0"/>
              <a:t>jest </a:t>
            </a:r>
            <a:r>
              <a:rPr lang="pl-PL" sz="2000" dirty="0" smtClean="0"/>
              <a:t>?</a:t>
            </a:r>
            <a:endParaRPr lang="pl-PL" sz="36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80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132856"/>
            <a:ext cx="8229600" cy="3675864"/>
          </a:xfrm>
        </p:spPr>
        <p:txBody>
          <a:bodyPr>
            <a:normAutofit lnSpcReduction="10000"/>
          </a:bodyPr>
          <a:lstStyle/>
          <a:p>
            <a:r>
              <a:rPr lang="pl-PL" dirty="0" smtClean="0"/>
              <a:t>Zasada </a:t>
            </a:r>
            <a:r>
              <a:rPr lang="pl-PL" dirty="0"/>
              <a:t>równości szans i niedyskryminacji, </a:t>
            </a:r>
            <a:r>
              <a:rPr lang="pl-PL" dirty="0" smtClean="0"/>
              <a:t/>
            </a:r>
            <a:br>
              <a:rPr lang="pl-PL" dirty="0" smtClean="0"/>
            </a:br>
            <a:r>
              <a:rPr lang="pl-PL" dirty="0" smtClean="0"/>
              <a:t>w tym dostępności </a:t>
            </a:r>
            <a:r>
              <a:rPr lang="pl-PL" dirty="0"/>
              <a:t>dla osób </a:t>
            </a:r>
            <a:r>
              <a:rPr lang="pl-PL" dirty="0" smtClean="0"/>
              <a:t/>
            </a:r>
            <a:br>
              <a:rPr lang="pl-PL" dirty="0" smtClean="0"/>
            </a:br>
            <a:r>
              <a:rPr lang="pl-PL" dirty="0" smtClean="0"/>
              <a:t>z niepełnosprawnościami</a:t>
            </a:r>
          </a:p>
          <a:p>
            <a:endParaRPr lang="pl-PL" sz="800" dirty="0" smtClean="0"/>
          </a:p>
          <a:p>
            <a:r>
              <a:rPr lang="pl-PL" dirty="0" smtClean="0"/>
              <a:t>Zasada </a:t>
            </a:r>
            <a:r>
              <a:rPr lang="pl-PL" dirty="0"/>
              <a:t>równości </a:t>
            </a:r>
            <a:r>
              <a:rPr lang="pl-PL" dirty="0" smtClean="0"/>
              <a:t>szans kobiet </a:t>
            </a:r>
            <a:r>
              <a:rPr lang="pl-PL" dirty="0"/>
              <a:t>i </a:t>
            </a:r>
            <a:r>
              <a:rPr lang="pl-PL" dirty="0" smtClean="0"/>
              <a:t>mężczyzn</a:t>
            </a:r>
          </a:p>
          <a:p>
            <a:pPr marL="0" indent="0">
              <a:buNone/>
            </a:pPr>
            <a:endParaRPr lang="pl-PL" sz="700" dirty="0" smtClean="0"/>
          </a:p>
          <a:p>
            <a:r>
              <a:rPr lang="pl-PL" dirty="0" smtClean="0"/>
              <a:t>Zasada </a:t>
            </a:r>
            <a:r>
              <a:rPr lang="pl-PL" dirty="0"/>
              <a:t>zrównoważonego rozwoju </a:t>
            </a:r>
            <a:r>
              <a:rPr lang="pl-PL" dirty="0" smtClean="0"/>
              <a:t>i zasad identyfikacji</a:t>
            </a:r>
            <a:r>
              <a:rPr lang="pl-PL" dirty="0"/>
              <a:t>, przeciwdziałania i podjęcia działań antykorupcyjnych </a:t>
            </a:r>
            <a:r>
              <a:rPr lang="pl-PL" dirty="0" smtClean="0"/>
              <a:t>w </a:t>
            </a:r>
            <a:r>
              <a:rPr lang="pl-PL" dirty="0"/>
              <a:t>trakcie realizacji </a:t>
            </a:r>
            <a:r>
              <a:rPr lang="pl-PL" dirty="0" smtClean="0"/>
              <a:t>projektu</a:t>
            </a:r>
            <a:endParaRPr lang="pl-PL" dirty="0"/>
          </a:p>
        </p:txBody>
      </p:sp>
      <p:sp>
        <p:nvSpPr>
          <p:cNvPr id="3" name="Tytuł 2"/>
          <p:cNvSpPr>
            <a:spLocks noGrp="1"/>
          </p:cNvSpPr>
          <p:nvPr>
            <p:ph type="title"/>
          </p:nvPr>
        </p:nvSpPr>
        <p:spPr>
          <a:xfrm>
            <a:off x="357565" y="1285763"/>
            <a:ext cx="8229600" cy="682336"/>
          </a:xfrm>
        </p:spPr>
        <p:txBody>
          <a:bodyPr>
            <a:normAutofit fontScale="90000"/>
          </a:bodyPr>
          <a:lstStyle/>
          <a:p>
            <a:pPr algn="ctr"/>
            <a:r>
              <a:rPr lang="pl-PL" dirty="0" smtClean="0">
                <a:solidFill>
                  <a:schemeClr val="accent1">
                    <a:lumMod val="75000"/>
                  </a:schemeClr>
                </a:solidFill>
              </a:rPr>
              <a:t>Zakres tematyczny szkolenia</a:t>
            </a:r>
            <a:endParaRPr lang="pl-PL" dirty="0">
              <a:solidFill>
                <a:schemeClr val="accent1">
                  <a:lumMod val="75000"/>
                </a:schemeClr>
              </a:solidFill>
            </a:endParaRPr>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737"/>
            <a:ext cx="9144000" cy="1274026"/>
          </a:xfrm>
          <a:prstGeom prst="rect">
            <a:avLst/>
          </a:prstGeom>
        </p:spPr>
      </p:pic>
      <p:pic>
        <p:nvPicPr>
          <p:cNvPr id="5" name="Obraz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49532" y="5953474"/>
            <a:ext cx="919352" cy="739067"/>
          </a:xfrm>
          <a:prstGeom prst="rect">
            <a:avLst/>
          </a:prstGeom>
        </p:spPr>
      </p:pic>
    </p:spTree>
    <p:extLst>
      <p:ext uri="{BB962C8B-B14F-4D97-AF65-F5344CB8AC3E}">
        <p14:creationId xmlns:p14="http://schemas.microsoft.com/office/powerpoint/2010/main" val="536699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47500" lnSpcReduction="20000"/>
          </a:bodyPr>
          <a:lstStyle/>
          <a:p>
            <a:pPr marL="109728" indent="0">
              <a:buNone/>
            </a:pPr>
            <a:endParaRPr lang="pl-PL" dirty="0"/>
          </a:p>
          <a:p>
            <a:endParaRPr lang="pl-PL" dirty="0"/>
          </a:p>
          <a:p>
            <a:pPr algn="just"/>
            <a:r>
              <a:rPr lang="pl-PL" b="1" dirty="0"/>
              <a:t>Działania na rzecz równości szans kobiet i mężczyzn nie kończą się na analizie sytuacji</a:t>
            </a:r>
          </a:p>
          <a:p>
            <a:pPr marL="109728" indent="0" algn="just">
              <a:buNone/>
            </a:pPr>
            <a:r>
              <a:rPr lang="pl-PL" b="1" dirty="0" smtClean="0"/>
              <a:t>     kobiet </a:t>
            </a:r>
            <a:r>
              <a:rPr lang="pl-PL" b="1" dirty="0"/>
              <a:t>i mężczyzn oraz stwierdzeniu istniejących nierówności.</a:t>
            </a:r>
          </a:p>
          <a:p>
            <a:pPr marL="109728" indent="0" algn="just">
              <a:buNone/>
            </a:pPr>
            <a:r>
              <a:rPr lang="pl-PL" dirty="0" smtClean="0"/>
              <a:t>     Konkretne </a:t>
            </a:r>
            <a:r>
              <a:rPr lang="pl-PL" dirty="0"/>
              <a:t>środki na </a:t>
            </a:r>
            <a:r>
              <a:rPr lang="pl-PL" dirty="0" smtClean="0"/>
              <a:t>rzecz wyrównania </a:t>
            </a:r>
            <a:r>
              <a:rPr lang="pl-PL" dirty="0"/>
              <a:t>szans powinny znaleźć swoje odzwierciedlenie </a:t>
            </a:r>
            <a:r>
              <a:rPr lang="pl-PL" dirty="0" smtClean="0"/>
              <a:t/>
            </a:r>
            <a:br>
              <a:rPr lang="pl-PL" dirty="0" smtClean="0"/>
            </a:br>
            <a:r>
              <a:rPr lang="pl-PL" dirty="0" smtClean="0"/>
              <a:t>     w </a:t>
            </a:r>
            <a:r>
              <a:rPr lang="pl-PL" dirty="0"/>
              <a:t>planowanych </a:t>
            </a:r>
            <a:r>
              <a:rPr lang="pl-PL" dirty="0" smtClean="0"/>
              <a:t>działaniach i </a:t>
            </a:r>
            <a:r>
              <a:rPr lang="pl-PL" dirty="0"/>
              <a:t>rezultatach.</a:t>
            </a:r>
          </a:p>
          <a:p>
            <a:pPr algn="just"/>
            <a:endParaRPr lang="pl-PL" dirty="0"/>
          </a:p>
          <a:p>
            <a:pPr algn="just"/>
            <a:r>
              <a:rPr lang="pl-PL" b="1" dirty="0"/>
              <a:t>Błędne </a:t>
            </a:r>
            <a:r>
              <a:rPr lang="pl-PL" b="1" dirty="0" smtClean="0"/>
              <a:t>przekonanie</a:t>
            </a:r>
            <a:r>
              <a:rPr lang="pl-PL" b="1" dirty="0"/>
              <a:t>, że działania na rzecz równości szans kobiet i mężczyzn mają </a:t>
            </a:r>
            <a:r>
              <a:rPr lang="pl-PL" b="1" dirty="0" smtClean="0"/>
              <a:t>na celu </a:t>
            </a:r>
            <a:r>
              <a:rPr lang="pl-PL" b="1" dirty="0"/>
              <a:t>doprowadzenie do stanu, że nie będzie różnic pomiędzy kobietami i mężczyznami.</a:t>
            </a:r>
          </a:p>
          <a:p>
            <a:pPr marL="109728" indent="0" algn="just">
              <a:buNone/>
            </a:pPr>
            <a:r>
              <a:rPr lang="pl-PL" dirty="0" smtClean="0"/>
              <a:t>     Kobiety </a:t>
            </a:r>
            <a:r>
              <a:rPr lang="pl-PL" dirty="0"/>
              <a:t>i mężczyźni nigdy nie będą tacy sami, ponieważ różnią się pod względem</a:t>
            </a:r>
          </a:p>
          <a:p>
            <a:pPr marL="109728" indent="0" algn="just">
              <a:buNone/>
            </a:pPr>
            <a:r>
              <a:rPr lang="pl-PL" dirty="0" smtClean="0"/>
              <a:t>     biologicznym</a:t>
            </a:r>
            <a:r>
              <a:rPr lang="pl-PL" dirty="0"/>
              <a:t>. Z tych różnic wynikać mogą także określone potrzeby czy oczekiwania</a:t>
            </a:r>
          </a:p>
          <a:p>
            <a:pPr marL="109728" indent="0" algn="just">
              <a:buNone/>
            </a:pPr>
            <a:r>
              <a:rPr lang="pl-PL" dirty="0" smtClean="0"/>
              <a:t>     względem </a:t>
            </a:r>
            <a:r>
              <a:rPr lang="pl-PL" dirty="0"/>
              <a:t>przestrzeni społecznej czy usług publicznych. Celem zasady równości szans</a:t>
            </a:r>
          </a:p>
          <a:p>
            <a:pPr marL="109728" indent="0" algn="just">
              <a:buNone/>
            </a:pPr>
            <a:r>
              <a:rPr lang="pl-PL" dirty="0" smtClean="0"/>
              <a:t>     kobiet </a:t>
            </a:r>
            <a:r>
              <a:rPr lang="pl-PL" dirty="0"/>
              <a:t>i mężczyzn nie jest zatem oddziaływanie na różnice wynikające z biologii, ale takie</a:t>
            </a:r>
          </a:p>
          <a:p>
            <a:pPr marL="109728" indent="0" algn="just">
              <a:buNone/>
            </a:pPr>
            <a:r>
              <a:rPr lang="pl-PL" dirty="0" smtClean="0"/>
              <a:t>     zapewnianie </a:t>
            </a:r>
            <a:r>
              <a:rPr lang="pl-PL" dirty="0"/>
              <a:t>dostępu do zasobów, działań i możliwości, aby każda osoba miała równy dostęp</a:t>
            </a:r>
          </a:p>
          <a:p>
            <a:pPr marL="109728" indent="0" algn="just">
              <a:buNone/>
            </a:pPr>
            <a:r>
              <a:rPr lang="pl-PL" dirty="0" smtClean="0"/>
              <a:t>     i </a:t>
            </a:r>
            <a:r>
              <a:rPr lang="pl-PL" dirty="0"/>
              <a:t>równe szanse do realizacji swoich aspiracji i dążeń w życiu zawodowym i społecznym.</a:t>
            </a:r>
          </a:p>
        </p:txBody>
      </p:sp>
      <p:sp>
        <p:nvSpPr>
          <p:cNvPr id="3" name="Tytuł 2"/>
          <p:cNvSpPr>
            <a:spLocks noGrp="1"/>
          </p:cNvSpPr>
          <p:nvPr>
            <p:ph type="title"/>
          </p:nvPr>
        </p:nvSpPr>
        <p:spPr>
          <a:xfrm>
            <a:off x="457200" y="1168309"/>
            <a:ext cx="8229600" cy="436910"/>
          </a:xfrm>
        </p:spPr>
        <p:txBody>
          <a:bodyPr>
            <a:normAutofit/>
          </a:bodyPr>
          <a:lstStyle/>
          <a:p>
            <a:pPr algn="ctr"/>
            <a:r>
              <a:rPr lang="pl-PL" sz="2000" dirty="0" smtClean="0"/>
              <a:t>Czym równość szans kobiet i mężczyzn </a:t>
            </a:r>
            <a:r>
              <a:rPr lang="pl-PL" sz="2000" i="1" dirty="0" smtClean="0"/>
              <a:t>nie jest? – c.d.</a:t>
            </a:r>
            <a:endParaRPr lang="pl-PL" sz="2000" i="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604"/>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2324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a:bodyPr>
          <a:lstStyle/>
          <a:p>
            <a:endParaRPr lang="pl-PL" sz="2000" dirty="0"/>
          </a:p>
          <a:p>
            <a:pPr algn="just"/>
            <a:r>
              <a:rPr lang="pl-PL" sz="1500" dirty="0"/>
              <a:t>Celem podejścia równościowego </a:t>
            </a:r>
            <a:r>
              <a:rPr lang="pl-PL" sz="1500" dirty="0" smtClean="0"/>
              <a:t>jest </a:t>
            </a:r>
            <a:r>
              <a:rPr lang="pl-PL" sz="1500" b="1" dirty="0" smtClean="0"/>
              <a:t>przeciwdziałanie </a:t>
            </a:r>
            <a:r>
              <a:rPr lang="pl-PL" sz="1500" b="1" dirty="0"/>
              <a:t>stereotypom płci</a:t>
            </a:r>
          </a:p>
          <a:p>
            <a:pPr marL="109728" indent="0" algn="just">
              <a:buNone/>
            </a:pPr>
            <a:r>
              <a:rPr lang="pl-PL" sz="1500" dirty="0" smtClean="0"/>
              <a:t>    (</a:t>
            </a:r>
            <a:r>
              <a:rPr lang="pl-PL" sz="1500" dirty="0"/>
              <a:t>odnoszącym się </a:t>
            </a:r>
            <a:r>
              <a:rPr lang="pl-PL" sz="1500" dirty="0" smtClean="0"/>
              <a:t>zarówno do </a:t>
            </a:r>
            <a:r>
              <a:rPr lang="pl-PL" sz="1500" dirty="0"/>
              <a:t>kobiet, jak i mężczyzn) oraz </a:t>
            </a:r>
            <a:r>
              <a:rPr lang="pl-PL" sz="1500" dirty="0" smtClean="0"/>
              <a:t>wszelkim</a:t>
            </a:r>
          </a:p>
          <a:p>
            <a:pPr marL="109728" indent="0" algn="just">
              <a:buNone/>
            </a:pPr>
            <a:r>
              <a:rPr lang="pl-PL" sz="1500" dirty="0"/>
              <a:t> </a:t>
            </a:r>
            <a:r>
              <a:rPr lang="pl-PL" sz="1500" dirty="0" smtClean="0"/>
              <a:t>   nierównościom uwarunkowanym </a:t>
            </a:r>
            <a:r>
              <a:rPr lang="pl-PL" sz="1500" dirty="0"/>
              <a:t>płcią. Realizacja </a:t>
            </a:r>
            <a:r>
              <a:rPr lang="pl-PL" sz="1500" dirty="0" smtClean="0"/>
              <a:t>zasady równości </a:t>
            </a:r>
            <a:r>
              <a:rPr lang="pl-PL" sz="1500" dirty="0"/>
              <a:t>szans kobiet </a:t>
            </a:r>
            <a:r>
              <a:rPr lang="pl-PL" sz="1500" dirty="0" smtClean="0"/>
              <a:t/>
            </a:r>
            <a:br>
              <a:rPr lang="pl-PL" sz="1500" dirty="0" smtClean="0"/>
            </a:br>
            <a:r>
              <a:rPr lang="pl-PL" sz="1500" dirty="0" smtClean="0"/>
              <a:t>    i mężczyzn </a:t>
            </a:r>
            <a:r>
              <a:rPr lang="pl-PL" sz="1500" dirty="0"/>
              <a:t>jest </a:t>
            </a:r>
            <a:r>
              <a:rPr lang="pl-PL" sz="1500" dirty="0" smtClean="0"/>
              <a:t>możliwa pod </a:t>
            </a:r>
            <a:r>
              <a:rPr lang="pl-PL" sz="1500" dirty="0"/>
              <a:t>warunkiem, że zostanie </a:t>
            </a:r>
            <a:r>
              <a:rPr lang="pl-PL" sz="1500" dirty="0" smtClean="0"/>
              <a:t>zminimalizowane </a:t>
            </a:r>
          </a:p>
          <a:p>
            <a:pPr marL="109728" indent="0" algn="just">
              <a:buNone/>
            </a:pPr>
            <a:r>
              <a:rPr lang="pl-PL" sz="1500" dirty="0"/>
              <a:t> </a:t>
            </a:r>
            <a:r>
              <a:rPr lang="pl-PL" sz="1500" dirty="0" smtClean="0"/>
              <a:t>   odziaływanie stereotypów </a:t>
            </a:r>
            <a:r>
              <a:rPr lang="pl-PL" sz="1500" dirty="0"/>
              <a:t>płci</a:t>
            </a:r>
            <a:r>
              <a:rPr lang="pl-PL" sz="1500" dirty="0" smtClean="0"/>
              <a:t>.</a:t>
            </a:r>
          </a:p>
          <a:p>
            <a:endParaRPr lang="pl-PL" sz="1100" dirty="0" smtClean="0"/>
          </a:p>
          <a:p>
            <a:pPr algn="just"/>
            <a:r>
              <a:rPr lang="pl-PL" sz="1500" b="1" dirty="0" smtClean="0"/>
              <a:t>Stereotypy </a:t>
            </a:r>
            <a:r>
              <a:rPr lang="pl-PL" sz="1500" b="1" dirty="0"/>
              <a:t>płci to uproszczone przekonania dotyczące kobiet i mężczyzn, przypisujące im </a:t>
            </a:r>
            <a:r>
              <a:rPr lang="pl-PL" sz="1500" b="1" dirty="0" smtClean="0"/>
              <a:t>zestaw określonych </a:t>
            </a:r>
            <a:r>
              <a:rPr lang="pl-PL" sz="1500" b="1" dirty="0"/>
              <a:t>cech, umiejętności, talentów, </a:t>
            </a:r>
            <a:r>
              <a:rPr lang="pl-PL" sz="1500" b="1" dirty="0" err="1"/>
              <a:t>zachowań</a:t>
            </a:r>
            <a:r>
              <a:rPr lang="pl-PL" sz="1500" b="1" dirty="0"/>
              <a:t> oraz wyrażające oczekiwania </a:t>
            </a:r>
            <a:r>
              <a:rPr lang="pl-PL" sz="1500" b="1" dirty="0" smtClean="0"/>
              <a:t>społeczne co </a:t>
            </a:r>
            <a:r>
              <a:rPr lang="pl-PL" sz="1500" b="1" dirty="0"/>
              <a:t>do ról pełnionych przez osoby obydwu </a:t>
            </a:r>
            <a:r>
              <a:rPr lang="pl-PL" sz="1500" b="1" dirty="0" smtClean="0"/>
              <a:t>płci. </a:t>
            </a:r>
            <a:r>
              <a:rPr lang="pl-PL" sz="1500" dirty="0" smtClean="0"/>
              <a:t>Stereotypy </a:t>
            </a:r>
            <a:r>
              <a:rPr lang="pl-PL" sz="1500" dirty="0"/>
              <a:t>są zbiorem przekazów oraz </a:t>
            </a:r>
            <a:r>
              <a:rPr lang="pl-PL" sz="1500" dirty="0" smtClean="0"/>
              <a:t>odgórnie narzucanych </a:t>
            </a:r>
            <a:r>
              <a:rPr lang="pl-PL" sz="1500" dirty="0"/>
              <a:t>norm społecznych, które zarazem nie uwzględniają indywidualnych </a:t>
            </a:r>
            <a:r>
              <a:rPr lang="pl-PL" sz="1500" dirty="0" smtClean="0"/>
              <a:t>potrzeb poszczególnych </a:t>
            </a:r>
            <a:r>
              <a:rPr lang="pl-PL" sz="1500" dirty="0"/>
              <a:t>jednostek, a także konsekwencji wynikających z tak skonstruowanej </a:t>
            </a:r>
            <a:r>
              <a:rPr lang="pl-PL" sz="1500" dirty="0" smtClean="0"/>
              <a:t>rzeczywistości społecznej</a:t>
            </a:r>
            <a:r>
              <a:rPr lang="pl-PL" sz="1500" dirty="0"/>
              <a:t>.</a:t>
            </a:r>
          </a:p>
        </p:txBody>
      </p:sp>
      <p:sp>
        <p:nvSpPr>
          <p:cNvPr id="3" name="Tytuł 2"/>
          <p:cNvSpPr>
            <a:spLocks noGrp="1"/>
          </p:cNvSpPr>
          <p:nvPr>
            <p:ph type="title"/>
          </p:nvPr>
        </p:nvSpPr>
        <p:spPr>
          <a:xfrm>
            <a:off x="437443" y="1159031"/>
            <a:ext cx="8229600" cy="288032"/>
          </a:xfrm>
        </p:spPr>
        <p:txBody>
          <a:bodyPr>
            <a:noAutofit/>
          </a:bodyPr>
          <a:lstStyle/>
          <a:p>
            <a:pPr algn="ctr"/>
            <a:r>
              <a:rPr lang="pl-PL" sz="2000" dirty="0" smtClean="0"/>
              <a:t>Stereotypy płci</a:t>
            </a:r>
            <a:endParaRPr lang="pl-PL" sz="20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5114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1628800"/>
            <a:ext cx="8229600" cy="4525963"/>
          </a:xfrm>
        </p:spPr>
        <p:txBody>
          <a:bodyPr>
            <a:noAutofit/>
          </a:bodyPr>
          <a:lstStyle/>
          <a:p>
            <a:pPr marL="109728" indent="0" algn="just">
              <a:buNone/>
            </a:pPr>
            <a:r>
              <a:rPr lang="pl-PL" sz="1300" dirty="0" smtClean="0"/>
              <a:t>Zasada </a:t>
            </a:r>
            <a:r>
              <a:rPr lang="pl-PL" sz="1300" dirty="0"/>
              <a:t>równości szans kobiet i mężczyzn w praktyce oznacza zapewnienie kobietom </a:t>
            </a:r>
            <a:r>
              <a:rPr lang="pl-PL" sz="1300" dirty="0" smtClean="0"/>
              <a:t/>
            </a:r>
            <a:br>
              <a:rPr lang="pl-PL" sz="1300" dirty="0" smtClean="0"/>
            </a:br>
            <a:r>
              <a:rPr lang="pl-PL" sz="1300" dirty="0" smtClean="0"/>
              <a:t>i </a:t>
            </a:r>
            <a:r>
              <a:rPr lang="pl-PL" sz="1300" dirty="0" smtClean="0"/>
              <a:t>mężczyznom możliwości </a:t>
            </a:r>
            <a:r>
              <a:rPr lang="pl-PL" sz="1300" dirty="0"/>
              <a:t>korzystania na równych zasadach z usług publicznych, równego dostępu do rynku </a:t>
            </a:r>
            <a:r>
              <a:rPr lang="pl-PL" sz="1300" dirty="0" smtClean="0"/>
              <a:t>pracy, czy </a:t>
            </a:r>
            <a:r>
              <a:rPr lang="pl-PL" sz="1300" dirty="0"/>
              <a:t>też możliwości pełnego angażowania się w aktywność polityczną lub społeczną. </a:t>
            </a:r>
            <a:r>
              <a:rPr lang="pl-PL" sz="1300" dirty="0" smtClean="0"/>
              <a:t> Możliwa jest jednak </a:t>
            </a:r>
            <a:r>
              <a:rPr lang="pl-PL" sz="1300" dirty="0"/>
              <a:t>realizacja działań równościowych, które ewidentnie preferują tylko jedną płeć. </a:t>
            </a:r>
          </a:p>
          <a:p>
            <a:pPr marL="109728" indent="0" algn="just">
              <a:buNone/>
            </a:pPr>
            <a:r>
              <a:rPr lang="pl-PL" sz="1300" b="1" dirty="0"/>
              <a:t>Działania wyrównawcze </a:t>
            </a:r>
            <a:r>
              <a:rPr lang="pl-PL" sz="1300" dirty="0"/>
              <a:t>polegają na preferencyjnym </a:t>
            </a:r>
            <a:r>
              <a:rPr lang="pl-PL" sz="1300" dirty="0" smtClean="0"/>
              <a:t>traktowaniu osób </a:t>
            </a:r>
            <a:r>
              <a:rPr lang="pl-PL" sz="1300" dirty="0"/>
              <a:t>z tej grupy, która napotyka na szczególne bariery i ograniczenia utrudniające równy </a:t>
            </a:r>
            <a:r>
              <a:rPr lang="pl-PL" sz="1300" dirty="0" smtClean="0"/>
              <a:t>dostęp do </a:t>
            </a:r>
            <a:r>
              <a:rPr lang="pl-PL" sz="1300" dirty="0"/>
              <a:t>zasobów i dóbr </a:t>
            </a:r>
            <a:r>
              <a:rPr lang="pl-PL" sz="1300" dirty="0" smtClean="0"/>
              <a:t>społecznych. Tym </a:t>
            </a:r>
            <a:r>
              <a:rPr lang="pl-PL" sz="1300" dirty="0"/>
              <a:t>samym grupa objęta działaniami wyrównawczymi </a:t>
            </a:r>
            <a:r>
              <a:rPr lang="pl-PL" sz="1300" dirty="0" smtClean="0"/>
              <a:t>będzie mogła </a:t>
            </a:r>
            <a:r>
              <a:rPr lang="pl-PL" sz="1300" dirty="0"/>
              <a:t>skorzystać z dodatkowych form wsparcia czy nawet działań wyłącznie do niej skierowanych</a:t>
            </a:r>
            <a:r>
              <a:rPr lang="pl-PL" sz="1300" dirty="0" smtClean="0"/>
              <a:t>.</a:t>
            </a:r>
          </a:p>
          <a:p>
            <a:pPr marL="109728" indent="0">
              <a:buNone/>
            </a:pPr>
            <a:endParaRPr lang="pl-PL" sz="1300" dirty="0" smtClean="0"/>
          </a:p>
          <a:p>
            <a:pPr marL="109728" indent="0" algn="just">
              <a:buNone/>
            </a:pPr>
            <a:r>
              <a:rPr lang="pl-PL" sz="1300" dirty="0" smtClean="0">
                <a:solidFill>
                  <a:schemeClr val="accent1">
                    <a:lumMod val="75000"/>
                  </a:schemeClr>
                </a:solidFill>
              </a:rPr>
              <a:t>Przykład:</a:t>
            </a:r>
            <a:endParaRPr lang="pl-PL" sz="1300" dirty="0">
              <a:solidFill>
                <a:schemeClr val="accent1">
                  <a:lumMod val="75000"/>
                </a:schemeClr>
              </a:solidFill>
            </a:endParaRPr>
          </a:p>
          <a:p>
            <a:pPr algn="just"/>
            <a:r>
              <a:rPr lang="pl-PL" sz="1300" dirty="0" smtClean="0">
                <a:solidFill>
                  <a:schemeClr val="accent1">
                    <a:lumMod val="75000"/>
                  </a:schemeClr>
                </a:solidFill>
              </a:rPr>
              <a:t>działania wyrównawcze adresowane </a:t>
            </a:r>
            <a:r>
              <a:rPr lang="pl-PL" sz="1300" dirty="0">
                <a:solidFill>
                  <a:schemeClr val="accent1">
                    <a:lumMod val="75000"/>
                  </a:schemeClr>
                </a:solidFill>
              </a:rPr>
              <a:t>do </a:t>
            </a:r>
            <a:r>
              <a:rPr lang="pl-PL" sz="1300" dirty="0" smtClean="0">
                <a:solidFill>
                  <a:schemeClr val="accent1">
                    <a:lumMod val="75000"/>
                  </a:schemeClr>
                </a:solidFill>
              </a:rPr>
              <a:t>kobiet</a:t>
            </a:r>
            <a:r>
              <a:rPr lang="pl-PL" sz="1300" dirty="0">
                <a:solidFill>
                  <a:schemeClr val="accent1">
                    <a:lumMod val="75000"/>
                  </a:schemeClr>
                </a:solidFill>
              </a:rPr>
              <a:t> </a:t>
            </a:r>
            <a:r>
              <a:rPr lang="pl-PL" sz="1300" dirty="0" smtClean="0">
                <a:solidFill>
                  <a:schemeClr val="accent1">
                    <a:lumMod val="75000"/>
                  </a:schemeClr>
                </a:solidFill>
              </a:rPr>
              <a:t>- </a:t>
            </a:r>
            <a:r>
              <a:rPr lang="pl-PL" sz="1300" dirty="0">
                <a:solidFill>
                  <a:schemeClr val="accent1">
                    <a:lumMod val="75000"/>
                  </a:schemeClr>
                </a:solidFill>
              </a:rPr>
              <a:t>ustalenie kwot w </a:t>
            </a:r>
            <a:r>
              <a:rPr lang="pl-PL" sz="1300" dirty="0" smtClean="0">
                <a:solidFill>
                  <a:schemeClr val="accent1">
                    <a:lumMod val="75000"/>
                  </a:schemeClr>
                </a:solidFill>
              </a:rPr>
              <a:t>dostępie do </a:t>
            </a:r>
            <a:r>
              <a:rPr lang="pl-PL" sz="1300" dirty="0">
                <a:solidFill>
                  <a:schemeClr val="accent1">
                    <a:lumMod val="75000"/>
                  </a:schemeClr>
                </a:solidFill>
              </a:rPr>
              <a:t>najwyższych stanowisk </a:t>
            </a:r>
            <a:r>
              <a:rPr lang="pl-PL" sz="1300" dirty="0" smtClean="0">
                <a:solidFill>
                  <a:schemeClr val="accent1">
                    <a:lumMod val="75000"/>
                  </a:schemeClr>
                </a:solidFill>
              </a:rPr>
              <a:t>decyzyjnych.</a:t>
            </a:r>
          </a:p>
          <a:p>
            <a:pPr algn="just"/>
            <a:r>
              <a:rPr lang="pl-PL" sz="1300" dirty="0" smtClean="0">
                <a:solidFill>
                  <a:schemeClr val="accent1">
                    <a:lumMod val="75000"/>
                  </a:schemeClr>
                </a:solidFill>
              </a:rPr>
              <a:t>działania wyrównawcze adresowane dla mężczyzn - </a:t>
            </a:r>
            <a:r>
              <a:rPr lang="pl-PL" sz="1300" dirty="0">
                <a:solidFill>
                  <a:schemeClr val="accent1">
                    <a:lumMod val="75000"/>
                  </a:schemeClr>
                </a:solidFill>
              </a:rPr>
              <a:t>realizacja programu profilaktycznego </a:t>
            </a:r>
            <a:r>
              <a:rPr lang="pl-PL" sz="1300" dirty="0" smtClean="0">
                <a:solidFill>
                  <a:schemeClr val="accent1">
                    <a:lumMod val="75000"/>
                  </a:schemeClr>
                </a:solidFill>
              </a:rPr>
              <a:t>uwzględniającego </a:t>
            </a:r>
            <a:r>
              <a:rPr lang="pl-PL" sz="1300" dirty="0">
                <a:solidFill>
                  <a:schemeClr val="accent1">
                    <a:lumMod val="75000"/>
                  </a:schemeClr>
                </a:solidFill>
              </a:rPr>
              <a:t>specyfikę chorób i </a:t>
            </a:r>
            <a:r>
              <a:rPr lang="pl-PL" sz="1300" dirty="0" smtClean="0">
                <a:solidFill>
                  <a:schemeClr val="accent1">
                    <a:lumMod val="75000"/>
                  </a:schemeClr>
                </a:solidFill>
              </a:rPr>
              <a:t>schorzeń. Za </a:t>
            </a:r>
            <a:r>
              <a:rPr lang="pl-PL" sz="1300" dirty="0">
                <a:solidFill>
                  <a:schemeClr val="accent1">
                    <a:lumMod val="75000"/>
                  </a:schemeClr>
                </a:solidFill>
              </a:rPr>
              <a:t>potrzebą realizacji programów profilaktycznych zachęcających mężczyzn do </a:t>
            </a:r>
            <a:r>
              <a:rPr lang="pl-PL" sz="1300" dirty="0" smtClean="0">
                <a:solidFill>
                  <a:schemeClr val="accent1">
                    <a:lumMod val="75000"/>
                  </a:schemeClr>
                </a:solidFill>
              </a:rPr>
              <a:t>dbania o własne zdrowie przemawiają ogólnodostępne badania i dane (</a:t>
            </a:r>
            <a:r>
              <a:rPr lang="pl-PL" sz="1300" dirty="0">
                <a:solidFill>
                  <a:schemeClr val="accent1">
                    <a:lumMod val="75000"/>
                  </a:schemeClr>
                </a:solidFill>
              </a:rPr>
              <a:t>rozwiązanie to nie jest przejawem dyskryminacji </a:t>
            </a:r>
            <a:r>
              <a:rPr lang="pl-PL" sz="1300" dirty="0" smtClean="0">
                <a:solidFill>
                  <a:schemeClr val="accent1">
                    <a:lumMod val="75000"/>
                  </a:schemeClr>
                </a:solidFill>
              </a:rPr>
              <a:t>kobiet, a działaniem wyrównawczym jako odpowiedź na programy profilaktyczne dedykowane tylko dla kobiet, pn. program wykrywania raka piersi).</a:t>
            </a:r>
            <a:endParaRPr lang="pl-PL" sz="1300" dirty="0">
              <a:solidFill>
                <a:schemeClr val="accent1">
                  <a:lumMod val="75000"/>
                </a:schemeClr>
              </a:solidFill>
            </a:endParaRPr>
          </a:p>
        </p:txBody>
      </p:sp>
      <p:sp>
        <p:nvSpPr>
          <p:cNvPr id="3" name="Tytuł 2"/>
          <p:cNvSpPr>
            <a:spLocks noGrp="1"/>
          </p:cNvSpPr>
          <p:nvPr>
            <p:ph type="title"/>
          </p:nvPr>
        </p:nvSpPr>
        <p:spPr>
          <a:xfrm>
            <a:off x="437443" y="1160869"/>
            <a:ext cx="8229600" cy="391567"/>
          </a:xfrm>
        </p:spPr>
        <p:txBody>
          <a:bodyPr>
            <a:normAutofit fontScale="90000"/>
          </a:bodyPr>
          <a:lstStyle/>
          <a:p>
            <a:pPr algn="ctr"/>
            <a:r>
              <a:rPr lang="pl-PL" sz="2000" dirty="0"/>
              <a:t>Działania wyrównawcze</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4090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1484785"/>
            <a:ext cx="8229600" cy="4248472"/>
          </a:xfrm>
        </p:spPr>
        <p:txBody>
          <a:bodyPr>
            <a:normAutofit fontScale="55000" lnSpcReduction="20000"/>
          </a:bodyPr>
          <a:lstStyle/>
          <a:p>
            <a:pPr marL="109728" indent="0">
              <a:buNone/>
            </a:pPr>
            <a:endParaRPr lang="pl-PL" dirty="0" smtClean="0"/>
          </a:p>
          <a:p>
            <a:pPr marL="109728" indent="0" algn="just">
              <a:buNone/>
            </a:pPr>
            <a:r>
              <a:rPr lang="pl-PL" dirty="0" smtClean="0"/>
              <a:t>Od </a:t>
            </a:r>
            <a:r>
              <a:rPr lang="pl-PL" dirty="0"/>
              <a:t>roku 1997 w Unii </a:t>
            </a:r>
            <a:r>
              <a:rPr lang="pl-PL" dirty="0" smtClean="0"/>
              <a:t>obowiązuje polityka </a:t>
            </a:r>
            <a:r>
              <a:rPr lang="pl-PL" dirty="0"/>
              <a:t>równości szans kobiet i </a:t>
            </a:r>
            <a:r>
              <a:rPr lang="pl-PL" dirty="0" smtClean="0"/>
              <a:t>mężczyzn, zgodnie </a:t>
            </a:r>
            <a:r>
              <a:rPr lang="pl-PL" dirty="0"/>
              <a:t>z </a:t>
            </a:r>
            <a:r>
              <a:rPr lang="pl-PL" dirty="0" smtClean="0"/>
              <a:t>którą perspektywa </a:t>
            </a:r>
            <a:r>
              <a:rPr lang="pl-PL" dirty="0"/>
              <a:t>płci jest włączana do głównego nurtu polityki Unii Europejskiej</a:t>
            </a:r>
            <a:r>
              <a:rPr lang="pl-PL" dirty="0" smtClean="0"/>
              <a:t>.</a:t>
            </a:r>
          </a:p>
          <a:p>
            <a:pPr marL="109728" indent="0" algn="just">
              <a:buNone/>
            </a:pPr>
            <a:endParaRPr lang="pl-PL" dirty="0" smtClean="0"/>
          </a:p>
          <a:p>
            <a:pPr marL="109728" indent="0" algn="just">
              <a:buNone/>
            </a:pPr>
            <a:r>
              <a:rPr lang="pl-PL" dirty="0" smtClean="0"/>
              <a:t> Praktyczny wymiar </a:t>
            </a:r>
            <a:r>
              <a:rPr lang="pl-PL" dirty="0"/>
              <a:t>tej polityki oznacza, że we wszystkich podejmowanych przez władze </a:t>
            </a:r>
            <a:r>
              <a:rPr lang="pl-PL" dirty="0" smtClean="0"/>
              <a:t>publiczne działaniach</a:t>
            </a:r>
            <a:r>
              <a:rPr lang="pl-PL" dirty="0"/>
              <a:t>, stanowionych aktach prawnych czy realizowanych przez nie </a:t>
            </a:r>
            <a:r>
              <a:rPr lang="pl-PL" dirty="0" smtClean="0"/>
              <a:t>politykach, uwzględniane </a:t>
            </a:r>
            <a:r>
              <a:rPr lang="pl-PL" dirty="0"/>
              <a:t>są potrzeby kobiet i mężczyzn, a także podejmowane są aktywne </a:t>
            </a:r>
            <a:r>
              <a:rPr lang="pl-PL" dirty="0" smtClean="0"/>
              <a:t>działania na </a:t>
            </a:r>
            <a:r>
              <a:rPr lang="pl-PL" dirty="0"/>
              <a:t>rzecz wyeliminowania wszelkich nierówności uwarunkowanych płcią i czynników </a:t>
            </a:r>
            <a:r>
              <a:rPr lang="pl-PL" dirty="0" smtClean="0"/>
              <a:t>je kształtujących. </a:t>
            </a:r>
          </a:p>
          <a:p>
            <a:pPr marL="109728" indent="0" algn="just">
              <a:buNone/>
            </a:pPr>
            <a:endParaRPr lang="pl-PL" dirty="0" smtClean="0"/>
          </a:p>
          <a:p>
            <a:pPr marL="109728" indent="0" algn="just">
              <a:buNone/>
            </a:pPr>
            <a:r>
              <a:rPr lang="pl-PL" b="1" dirty="0" smtClean="0"/>
              <a:t>Każda </a:t>
            </a:r>
            <a:r>
              <a:rPr lang="pl-PL" b="1" dirty="0"/>
              <a:t>decyzja czy działanie </a:t>
            </a:r>
            <a:r>
              <a:rPr lang="pl-PL" b="1" dirty="0" smtClean="0"/>
              <a:t>są </a:t>
            </a:r>
            <a:r>
              <a:rPr lang="pl-PL" b="1" dirty="0"/>
              <a:t>oceniane w odniesieniu do </a:t>
            </a:r>
            <a:r>
              <a:rPr lang="pl-PL" b="1" dirty="0" smtClean="0"/>
              <a:t>stopnia, w </a:t>
            </a:r>
            <a:r>
              <a:rPr lang="pl-PL" b="1" dirty="0"/>
              <a:t>jakim wpływają na sytuację kobiet i mężczyzn, tj. czy przyczyniają się do </a:t>
            </a:r>
            <a:r>
              <a:rPr lang="pl-PL" b="1" dirty="0" smtClean="0"/>
              <a:t>eliminowania występujących </a:t>
            </a:r>
            <a:r>
              <a:rPr lang="pl-PL" b="1" dirty="0"/>
              <a:t>nierówności czy też je </a:t>
            </a:r>
            <a:r>
              <a:rPr lang="pl-PL" b="1" dirty="0" smtClean="0"/>
              <a:t>pogłębiają</a:t>
            </a:r>
            <a:r>
              <a:rPr lang="pl-PL" dirty="0" smtClean="0"/>
              <a:t>. </a:t>
            </a:r>
          </a:p>
          <a:p>
            <a:pPr marL="109728" indent="0" algn="just">
              <a:buNone/>
            </a:pPr>
            <a:endParaRPr lang="pl-PL" dirty="0" smtClean="0"/>
          </a:p>
          <a:p>
            <a:pPr marL="109728" indent="0" algn="just">
              <a:buNone/>
            </a:pPr>
            <a:r>
              <a:rPr lang="pl-PL" dirty="0" smtClean="0"/>
              <a:t>Perspektywa </a:t>
            </a:r>
            <a:r>
              <a:rPr lang="pl-PL" dirty="0"/>
              <a:t>płci uwzględniana jest na etapie planowania, </a:t>
            </a:r>
            <a:r>
              <a:rPr lang="pl-PL" dirty="0" smtClean="0"/>
              <a:t>realizowania, monitoringu </a:t>
            </a:r>
            <a:r>
              <a:rPr lang="pl-PL" dirty="0" smtClean="0"/>
              <a:t/>
            </a:r>
            <a:br>
              <a:rPr lang="pl-PL" dirty="0" smtClean="0"/>
            </a:br>
            <a:r>
              <a:rPr lang="pl-PL" dirty="0" smtClean="0"/>
              <a:t>i </a:t>
            </a:r>
            <a:r>
              <a:rPr lang="pl-PL" dirty="0"/>
              <a:t>ewaluacji działań oraz w różnego rodzaju procesach </a:t>
            </a:r>
            <a:r>
              <a:rPr lang="pl-PL" dirty="0" smtClean="0"/>
              <a:t>decyzyjnych. </a:t>
            </a:r>
          </a:p>
          <a:p>
            <a:endParaRPr lang="pl-PL" dirty="0"/>
          </a:p>
          <a:p>
            <a:endParaRPr lang="pl-PL" dirty="0"/>
          </a:p>
        </p:txBody>
      </p:sp>
      <p:sp>
        <p:nvSpPr>
          <p:cNvPr id="3" name="Tytuł 2"/>
          <p:cNvSpPr>
            <a:spLocks noGrp="1"/>
          </p:cNvSpPr>
          <p:nvPr>
            <p:ph type="title"/>
          </p:nvPr>
        </p:nvSpPr>
        <p:spPr>
          <a:xfrm>
            <a:off x="437443" y="1165225"/>
            <a:ext cx="8229600" cy="422920"/>
          </a:xfrm>
        </p:spPr>
        <p:txBody>
          <a:bodyPr>
            <a:normAutofit fontScale="90000"/>
          </a:bodyPr>
          <a:lstStyle/>
          <a:p>
            <a:pPr algn="ctr"/>
            <a:r>
              <a:rPr lang="pl-PL" sz="2200" dirty="0"/>
              <a:t>Polityka równości szans kobiet i </a:t>
            </a:r>
            <a:r>
              <a:rPr lang="pl-PL" sz="2200" dirty="0" smtClean="0"/>
              <a:t>mężczyzn</a:t>
            </a:r>
            <a:endParaRPr lang="pl-PL"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7935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37443" y="2161505"/>
            <a:ext cx="8229600" cy="3787776"/>
          </a:xfrm>
        </p:spPr>
        <p:txBody>
          <a:bodyPr>
            <a:normAutofit fontScale="47500" lnSpcReduction="20000"/>
          </a:bodyPr>
          <a:lstStyle/>
          <a:p>
            <a:pPr marL="109728" indent="0" algn="just">
              <a:buNone/>
            </a:pPr>
            <a:endParaRPr lang="pl-PL" sz="2800" dirty="0" smtClean="0"/>
          </a:p>
          <a:p>
            <a:pPr marL="109728" indent="0" algn="just">
              <a:buNone/>
            </a:pPr>
            <a:r>
              <a:rPr lang="pl-PL" sz="2800" dirty="0" smtClean="0"/>
              <a:t>1) Na </a:t>
            </a:r>
            <a:r>
              <a:rPr lang="pl-PL" sz="2800" dirty="0"/>
              <a:t>etapie przygotowań do projektu uwzględniono potrzeby osób </a:t>
            </a:r>
            <a:r>
              <a:rPr lang="pl-PL" sz="2800" dirty="0" smtClean="0"/>
              <a:t>niepełnosprawnych: opracowano </a:t>
            </a:r>
            <a:r>
              <a:rPr lang="pl-PL" sz="2800" dirty="0"/>
              <a:t>formularz ankiety, który został przesłany do wszystkich </a:t>
            </a:r>
            <a:r>
              <a:rPr lang="pl-PL" sz="2800" dirty="0" smtClean="0"/>
              <a:t>gmin </a:t>
            </a:r>
            <a:r>
              <a:rPr lang="pl-PL" sz="2800" dirty="0"/>
              <a:t>z </a:t>
            </a:r>
            <a:r>
              <a:rPr lang="pl-PL" sz="2800" dirty="0" smtClean="0"/>
              <a:t>województwa wraz </a:t>
            </a:r>
            <a:r>
              <a:rPr lang="pl-PL" sz="2800" dirty="0" smtClean="0"/>
              <a:t/>
            </a:r>
            <a:br>
              <a:rPr lang="pl-PL" sz="2800" dirty="0" smtClean="0"/>
            </a:br>
            <a:r>
              <a:rPr lang="pl-PL" sz="2800" dirty="0" smtClean="0"/>
              <a:t>z </a:t>
            </a:r>
            <a:r>
              <a:rPr lang="pl-PL" sz="2800" dirty="0"/>
              <a:t>deklaracjami udziału w projekcie. Ankieta precyzowała informacje zawarte </a:t>
            </a:r>
            <a:r>
              <a:rPr lang="pl-PL" sz="2800" dirty="0" smtClean="0"/>
              <a:t>w deklaracji </a:t>
            </a:r>
            <a:r>
              <a:rPr lang="pl-PL" sz="2800" dirty="0"/>
              <a:t>udziału </a:t>
            </a:r>
            <a:r>
              <a:rPr lang="pl-PL" sz="2800" dirty="0" smtClean="0"/>
              <a:t/>
            </a:r>
            <a:br>
              <a:rPr lang="pl-PL" sz="2800" dirty="0" smtClean="0"/>
            </a:br>
            <a:r>
              <a:rPr lang="pl-PL" sz="2800" dirty="0" smtClean="0"/>
              <a:t>w </a:t>
            </a:r>
            <a:r>
              <a:rPr lang="pl-PL" sz="2800" dirty="0"/>
              <a:t>projekcie, to jest m.in. dookreślała podział uczestników z każdej </a:t>
            </a:r>
            <a:r>
              <a:rPr lang="pl-PL" sz="2800" dirty="0" smtClean="0"/>
              <a:t>gminy </a:t>
            </a:r>
            <a:r>
              <a:rPr lang="pl-PL" sz="2800" u="sng" dirty="0" smtClean="0"/>
              <a:t>ze </a:t>
            </a:r>
            <a:r>
              <a:rPr lang="pl-PL" sz="2800" u="sng" dirty="0"/>
              <a:t>względu na płeć, niepełnosprawności </a:t>
            </a:r>
            <a:r>
              <a:rPr lang="pl-PL" sz="2800" dirty="0"/>
              <a:t>(w tym z podziałem na płeć). Ustalono, że z </a:t>
            </a:r>
            <a:r>
              <a:rPr lang="pl-PL" sz="2800" dirty="0" smtClean="0"/>
              <a:t>ogółu  grupy </a:t>
            </a:r>
            <a:r>
              <a:rPr lang="pl-PL" sz="2800" dirty="0"/>
              <a:t>10% uczestników stanowić będą osoby niepełnosprawne (wszystkie stopnie i </a:t>
            </a:r>
            <a:r>
              <a:rPr lang="pl-PL" sz="2800" dirty="0" smtClean="0"/>
              <a:t>rodzaje niepełnosprawności</a:t>
            </a:r>
            <a:r>
              <a:rPr lang="pl-PL" sz="2800" dirty="0"/>
              <a:t>), a w grupie osób niepełnosprawnych (wszystkie stopnie i </a:t>
            </a:r>
            <a:r>
              <a:rPr lang="pl-PL" sz="2800" dirty="0" smtClean="0"/>
              <a:t>rodzaje niepełnosprawności</a:t>
            </a:r>
            <a:r>
              <a:rPr lang="pl-PL" sz="2800" dirty="0"/>
              <a:t>) 53% stanowić będą kobiety, a 37% mężczyźni. Jeśli chodzi o </a:t>
            </a:r>
            <a:r>
              <a:rPr lang="pl-PL" sz="2800" dirty="0" smtClean="0"/>
              <a:t>osoby niepełnosprawne </a:t>
            </a:r>
            <a:r>
              <a:rPr lang="pl-PL" sz="2800" dirty="0"/>
              <a:t>ze specjalnymi potrzebami szkoleniowymi (domyślnie ze </a:t>
            </a:r>
            <a:r>
              <a:rPr lang="pl-PL" sz="2800" dirty="0" smtClean="0"/>
              <a:t>znacznym stopniem niepełnosprawności) szacunkowo stanowić oni </a:t>
            </a:r>
            <a:r>
              <a:rPr lang="pl-PL" sz="2800" dirty="0" smtClean="0"/>
              <a:t>będą </a:t>
            </a:r>
            <a:r>
              <a:rPr lang="pl-PL" sz="2800" dirty="0" smtClean="0"/>
              <a:t>ok. 1,8% wszystkich uczestników </a:t>
            </a:r>
            <a:r>
              <a:rPr lang="pl-PL" sz="2800" dirty="0"/>
              <a:t>i szacunkowo 65% z nich stanowić będą kobiety, a 35% mężczyźni</a:t>
            </a:r>
            <a:r>
              <a:rPr lang="pl-PL" sz="2800" dirty="0" smtClean="0"/>
              <a:t>.</a:t>
            </a:r>
          </a:p>
          <a:p>
            <a:pPr marL="624078" indent="-514350" algn="just">
              <a:buFont typeface="+mj-lt"/>
              <a:buAutoNum type="arabicPeriod"/>
            </a:pPr>
            <a:endParaRPr lang="pl-PL" sz="800" dirty="0" smtClean="0"/>
          </a:p>
          <a:p>
            <a:pPr marL="109728" indent="0" algn="just">
              <a:buNone/>
            </a:pPr>
            <a:r>
              <a:rPr lang="pl-PL" dirty="0" smtClean="0"/>
              <a:t>2) Na </a:t>
            </a:r>
            <a:r>
              <a:rPr lang="pl-PL" dirty="0"/>
              <a:t>etapie rekrutacji wykorzysta się media tradycyjne w celu dotarcia do </a:t>
            </a:r>
            <a:r>
              <a:rPr lang="pl-PL" dirty="0" smtClean="0"/>
              <a:t>osób niepełnosprawnych </a:t>
            </a:r>
            <a:r>
              <a:rPr lang="pl-PL" dirty="0"/>
              <a:t>wzrokowo (radio) i słuchowo (prasa</a:t>
            </a:r>
            <a:r>
              <a:rPr lang="pl-PL" dirty="0" smtClean="0"/>
              <a:t>).</a:t>
            </a:r>
          </a:p>
          <a:p>
            <a:pPr marL="624078" indent="-514350" algn="just">
              <a:buFont typeface="+mj-lt"/>
              <a:buAutoNum type="arabicPeriod"/>
            </a:pPr>
            <a:endParaRPr lang="pl-PL" sz="800" dirty="0"/>
          </a:p>
          <a:p>
            <a:pPr marL="109728" indent="0" algn="just">
              <a:buNone/>
            </a:pPr>
            <a:r>
              <a:rPr lang="pl-PL" dirty="0" smtClean="0"/>
              <a:t>3) Na </a:t>
            </a:r>
            <a:r>
              <a:rPr lang="pl-PL" dirty="0"/>
              <a:t>materiałach informacyjno-promocyjnych, aby podkreślić skierowanie projektu </a:t>
            </a:r>
            <a:r>
              <a:rPr lang="pl-PL" dirty="0" smtClean="0"/>
              <a:t>do potencjalnych uczestników projektu o różnym stanie zdrowia oraz do ludzi </a:t>
            </a:r>
            <a:r>
              <a:rPr lang="pl-PL" dirty="0" smtClean="0"/>
              <a:t/>
            </a:r>
            <a:br>
              <a:rPr lang="pl-PL" dirty="0" smtClean="0"/>
            </a:br>
            <a:r>
              <a:rPr lang="pl-PL" dirty="0" smtClean="0"/>
              <a:t>z </a:t>
            </a:r>
            <a:r>
              <a:rPr lang="pl-PL" dirty="0" smtClean="0"/>
              <a:t>niepełnosprawnościami jedna z osób z </a:t>
            </a:r>
            <a:r>
              <a:rPr lang="pl-PL" dirty="0" err="1" smtClean="0"/>
              <a:t>loga</a:t>
            </a:r>
            <a:r>
              <a:rPr lang="pl-PL" dirty="0" smtClean="0"/>
              <a:t> przedstawiona będzie jako osoba z niepełnosprawnością </a:t>
            </a:r>
            <a:r>
              <a:rPr lang="pl-PL" dirty="0"/>
              <a:t>(np. z widoczną niepełnosprawnością ruchową, lub wzrokową). </a:t>
            </a:r>
            <a:r>
              <a:rPr lang="pl-PL" dirty="0" smtClean="0"/>
              <a:t>Na wszystkich </a:t>
            </a:r>
            <a:r>
              <a:rPr lang="pl-PL" dirty="0"/>
              <a:t>ulotkach i plakatach użyty zostanie język prosty, zrozumiały dla osób starszych, </a:t>
            </a:r>
            <a:r>
              <a:rPr lang="pl-PL" dirty="0" smtClean="0"/>
              <a:t>w tym </a:t>
            </a:r>
            <a:r>
              <a:rPr lang="pl-PL" dirty="0"/>
              <a:t>dla osób niepełnosprawnych intelektualnie.</a:t>
            </a:r>
          </a:p>
        </p:txBody>
      </p:sp>
      <p:sp>
        <p:nvSpPr>
          <p:cNvPr id="3" name="Tytuł 2"/>
          <p:cNvSpPr>
            <a:spLocks noGrp="1"/>
          </p:cNvSpPr>
          <p:nvPr>
            <p:ph type="title"/>
          </p:nvPr>
        </p:nvSpPr>
        <p:spPr>
          <a:xfrm>
            <a:off x="437443" y="1484784"/>
            <a:ext cx="8229600" cy="350912"/>
          </a:xfrm>
        </p:spPr>
        <p:txBody>
          <a:bodyPr>
            <a:noAutofit/>
          </a:bodyPr>
          <a:lstStyle/>
          <a:p>
            <a:pPr algn="ctr"/>
            <a:r>
              <a:rPr lang="pl-PL" sz="1600" dirty="0" smtClean="0"/>
              <a:t>Uwzględnienie Wytycznych w zakresie realizacji </a:t>
            </a:r>
            <a:r>
              <a:rPr lang="pl-PL" sz="1600" dirty="0"/>
              <a:t>zasady równości szans </a:t>
            </a:r>
            <a:r>
              <a:rPr lang="pl-PL" sz="1600" dirty="0" smtClean="0"/>
              <a:t/>
            </a:r>
            <a:br>
              <a:rPr lang="pl-PL" sz="1600" dirty="0" smtClean="0"/>
            </a:br>
            <a:r>
              <a:rPr lang="pl-PL" sz="1600" dirty="0" smtClean="0"/>
              <a:t>i </a:t>
            </a:r>
            <a:r>
              <a:rPr lang="pl-PL" sz="1600" dirty="0"/>
              <a:t>niedyskryminacji, w tym dostępności </a:t>
            </a:r>
            <a:r>
              <a:rPr lang="pl-PL" sz="1600" dirty="0" smtClean="0"/>
              <a:t>dla osób </a:t>
            </a:r>
            <a:r>
              <a:rPr lang="pl-PL" sz="1600" dirty="0"/>
              <a:t>z niepełnosprawnościami oraz Zasady równości szans kobiet </a:t>
            </a:r>
            <a:r>
              <a:rPr lang="pl-PL" sz="1600" dirty="0" smtClean="0"/>
              <a:t>i mężczyzn </a:t>
            </a:r>
            <a:r>
              <a:rPr lang="pl-PL" sz="1600" dirty="0"/>
              <a:t>w ramach funduszy unijnych na lata </a:t>
            </a:r>
            <a:r>
              <a:rPr lang="pl-PL" sz="1600" dirty="0" smtClean="0"/>
              <a:t>2014-2020 w projekcie </a:t>
            </a:r>
            <a:r>
              <a:rPr lang="pl-PL" sz="2000" dirty="0" smtClean="0"/>
              <a:t>PODKARPACKI E-SENIOR</a:t>
            </a:r>
            <a:endParaRPr lang="pl-PL" sz="20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6139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9"/>
            <a:ext cx="8229600" cy="4323936"/>
          </a:xfrm>
        </p:spPr>
        <p:txBody>
          <a:bodyPr>
            <a:normAutofit fontScale="47500" lnSpcReduction="20000"/>
          </a:bodyPr>
          <a:lstStyle/>
          <a:p>
            <a:pPr marL="109728" indent="0" algn="just">
              <a:buNone/>
            </a:pPr>
            <a:r>
              <a:rPr lang="pl-PL" dirty="0"/>
              <a:t>4) Podczas rekrutacji uczestników z danej planowane jest ustalenie, oprócz </a:t>
            </a:r>
            <a:r>
              <a:rPr lang="pl-PL" dirty="0" smtClean="0"/>
              <a:t>poziomu zaawansowania </a:t>
            </a:r>
            <a:r>
              <a:rPr lang="pl-PL" dirty="0"/>
              <a:t>uczestników również takich informacji, jak: </a:t>
            </a:r>
            <a:endParaRPr lang="pl-PL" dirty="0"/>
          </a:p>
          <a:p>
            <a:pPr algn="just">
              <a:buFontTx/>
              <a:buChar char="-"/>
            </a:pPr>
            <a:r>
              <a:rPr lang="pl-PL" dirty="0" smtClean="0"/>
              <a:t>czy </a:t>
            </a:r>
            <a:r>
              <a:rPr lang="pl-PL" dirty="0"/>
              <a:t>w grupie znajdują </a:t>
            </a:r>
            <a:r>
              <a:rPr lang="pl-PL" dirty="0" smtClean="0"/>
              <a:t>się osoby niepełnosprawne  lub osoby których stan zdrowia wymaga odpowiedniego rozplanowania </a:t>
            </a:r>
            <a:r>
              <a:rPr lang="pl-PL" dirty="0"/>
              <a:t>zajęć i/lub odpowiedniego dostosowania zajęć/sali/narzędzi </a:t>
            </a:r>
            <a:r>
              <a:rPr lang="pl-PL" dirty="0" smtClean="0"/>
              <a:t>szkoleniowych do </a:t>
            </a:r>
            <a:r>
              <a:rPr lang="pl-PL" dirty="0"/>
              <a:t>niepełnosprawności danej osoby [tj. ustalenie potrzeb osób ze specjalnymi </a:t>
            </a:r>
            <a:r>
              <a:rPr lang="pl-PL" dirty="0" smtClean="0"/>
              <a:t>potrzebami szkoleniowymi </a:t>
            </a:r>
            <a:r>
              <a:rPr lang="pl-PL" dirty="0"/>
              <a:t>o ile znajdują się w grupie]; </a:t>
            </a:r>
            <a:endParaRPr lang="pl-PL" dirty="0"/>
          </a:p>
          <a:p>
            <a:pPr algn="just">
              <a:buFontTx/>
              <a:buChar char="-"/>
            </a:pPr>
            <a:r>
              <a:rPr lang="pl-PL" dirty="0" smtClean="0"/>
              <a:t>wywiad </a:t>
            </a:r>
            <a:r>
              <a:rPr lang="pl-PL" dirty="0"/>
              <a:t>z uczestnikami i zebranie od </a:t>
            </a:r>
            <a:r>
              <a:rPr lang="pl-PL" dirty="0" smtClean="0"/>
              <a:t>nich propozycji </a:t>
            </a:r>
            <a:r>
              <a:rPr lang="pl-PL" dirty="0"/>
              <a:t>na temat planowanej częstotliwości prowadzenia zajęć</a:t>
            </a:r>
            <a:r>
              <a:rPr lang="pl-PL" dirty="0" smtClean="0"/>
              <a:t>.</a:t>
            </a:r>
          </a:p>
          <a:p>
            <a:pPr algn="just">
              <a:buFontTx/>
              <a:buChar char="-"/>
            </a:pPr>
            <a:endParaRPr lang="pl-PL" sz="800" dirty="0"/>
          </a:p>
          <a:p>
            <a:pPr marL="109728" indent="0" algn="just">
              <a:buNone/>
            </a:pPr>
            <a:r>
              <a:rPr lang="pl-PL" dirty="0"/>
              <a:t>5) Podczas rekrutacji, jeśli liczba seniorów będzie w danej gminie większa, niż liczba </a:t>
            </a:r>
            <a:r>
              <a:rPr lang="pl-PL" dirty="0" smtClean="0"/>
              <a:t>miejsc na </a:t>
            </a:r>
            <a:r>
              <a:rPr lang="pl-PL" dirty="0"/>
              <a:t>szkoleniach, zastosuje się wagi punktowe premiujące podczas rekrutacji. </a:t>
            </a:r>
            <a:r>
              <a:rPr lang="pl-PL" dirty="0" smtClean="0"/>
              <a:t>Osoby niepełnosprawne </a:t>
            </a:r>
            <a:r>
              <a:rPr lang="pl-PL" dirty="0"/>
              <a:t>w stopniu lekkim otrzymają +1pkt; umiarkowany i znaczny +</a:t>
            </a:r>
            <a:r>
              <a:rPr lang="pl-PL" dirty="0" smtClean="0"/>
              <a:t>2pkt.</a:t>
            </a:r>
          </a:p>
          <a:p>
            <a:pPr marL="109728" indent="0" algn="just">
              <a:buNone/>
            </a:pPr>
            <a:endParaRPr lang="pl-PL" sz="800" dirty="0"/>
          </a:p>
          <a:p>
            <a:pPr marL="109728" indent="0" algn="just">
              <a:buNone/>
            </a:pPr>
            <a:r>
              <a:rPr lang="pl-PL" dirty="0" smtClean="0"/>
              <a:t>6) </a:t>
            </a:r>
            <a:r>
              <a:rPr lang="pl-PL" dirty="0"/>
              <a:t>Wszystkie bez wyjątku spotkania prowadzone będą językiem prostym, </a:t>
            </a:r>
            <a:r>
              <a:rPr lang="pl-PL" dirty="0" smtClean="0"/>
              <a:t>potocznym, wrażliwym </a:t>
            </a:r>
            <a:r>
              <a:rPr lang="pl-PL" dirty="0"/>
              <a:t>na </a:t>
            </a:r>
            <a:r>
              <a:rPr lang="pl-PL" dirty="0" smtClean="0"/>
              <a:t>płeć i </a:t>
            </a:r>
            <a:r>
              <a:rPr lang="pl-PL" dirty="0"/>
              <a:t>zrozumiałym dla seniorów oraz jeśli w grupie znajdują się </a:t>
            </a:r>
            <a:r>
              <a:rPr lang="pl-PL" dirty="0" smtClean="0"/>
              <a:t>osoby niepełnosprawne </a:t>
            </a:r>
            <a:r>
              <a:rPr lang="pl-PL" dirty="0"/>
              <a:t>intelektualnie zrozumiałym także dla tychże osób</a:t>
            </a:r>
            <a:r>
              <a:rPr lang="pl-PL" dirty="0" smtClean="0"/>
              <a:t>.</a:t>
            </a:r>
          </a:p>
          <a:p>
            <a:pPr marL="109728" indent="0" algn="just">
              <a:buNone/>
            </a:pPr>
            <a:endParaRPr lang="pl-PL" sz="800" dirty="0" smtClean="0"/>
          </a:p>
          <a:p>
            <a:pPr marL="109728" indent="0" algn="just">
              <a:buNone/>
            </a:pPr>
            <a:r>
              <a:rPr lang="pl-PL" dirty="0" smtClean="0"/>
              <a:t>7) </a:t>
            </a:r>
            <a:r>
              <a:rPr lang="pl-PL" dirty="0"/>
              <a:t>Ponadto materiały szkoleniowe przekazywane uczestnikom i prezentacje </a:t>
            </a:r>
            <a:r>
              <a:rPr lang="pl-PL" dirty="0" smtClean="0"/>
              <a:t>przygotowane będą </a:t>
            </a:r>
            <a:r>
              <a:rPr lang="pl-PL" dirty="0" smtClean="0"/>
              <a:t/>
            </a:r>
            <a:br>
              <a:rPr lang="pl-PL" dirty="0" smtClean="0"/>
            </a:br>
            <a:r>
              <a:rPr lang="pl-PL" dirty="0" smtClean="0"/>
              <a:t>z </a:t>
            </a:r>
            <a:r>
              <a:rPr lang="pl-PL" dirty="0"/>
              <a:t>użyciem powiększonej czcionki, aby ułatwić zapoznanie się z nimi </a:t>
            </a:r>
            <a:r>
              <a:rPr lang="pl-PL" dirty="0" smtClean="0"/>
              <a:t>seniorom niedowidzącym</a:t>
            </a:r>
            <a:r>
              <a:rPr lang="pl-PL" dirty="0"/>
              <a:t>. Jeśli seniorzy w grupie będą mieli problemy z poruszaniem się, </a:t>
            </a:r>
            <a:r>
              <a:rPr lang="pl-PL" dirty="0" smtClean="0"/>
              <a:t>animacje zostaną </a:t>
            </a:r>
            <a:r>
              <a:rPr lang="pl-PL" dirty="0"/>
              <a:t>przeprowadzone w salach, lub też z użyciem </a:t>
            </a:r>
            <a:r>
              <a:rPr lang="pl-PL" dirty="0" err="1"/>
              <a:t>busa</a:t>
            </a:r>
            <a:r>
              <a:rPr lang="pl-PL" dirty="0"/>
              <a:t> dostępnego w trakcie </a:t>
            </a:r>
            <a:r>
              <a:rPr lang="pl-PL" dirty="0" smtClean="0"/>
              <a:t>animacji.</a:t>
            </a:r>
          </a:p>
          <a:p>
            <a:pPr marL="109728" indent="0" algn="just">
              <a:buNone/>
            </a:pPr>
            <a:endParaRPr lang="pl-PL" sz="1000" dirty="0" smtClean="0"/>
          </a:p>
          <a:p>
            <a:pPr marL="109728" indent="0" algn="just">
              <a:buNone/>
            </a:pPr>
            <a:r>
              <a:rPr lang="pl-PL" dirty="0"/>
              <a:t>8) </a:t>
            </a:r>
            <a:r>
              <a:rPr lang="pl-PL" dirty="0" smtClean="0"/>
              <a:t>Personel </a:t>
            </a:r>
            <a:r>
              <a:rPr lang="pl-PL" dirty="0"/>
              <a:t>projektu zostanie przeszkolony z Zasady równości szans </a:t>
            </a:r>
            <a:r>
              <a:rPr lang="pl-PL" dirty="0" smtClean="0"/>
              <a:t>i niedyskryminacji</a:t>
            </a:r>
            <a:r>
              <a:rPr lang="pl-PL" dirty="0"/>
              <a:t>, w tym dostępności dla osób z niepełnosprawnościami (zgodnie z art. </a:t>
            </a:r>
            <a:r>
              <a:rPr lang="pl-PL" dirty="0" smtClean="0"/>
              <a:t>7 Rozporządzenia </a:t>
            </a:r>
            <a:r>
              <a:rPr lang="pl-PL" dirty="0"/>
              <a:t>Parlamentu Europejskiego i Rady (UE) nr 1303/2013 z dnia 17 grudnia </a:t>
            </a:r>
            <a:r>
              <a:rPr lang="pl-PL" dirty="0" smtClean="0"/>
              <a:t>2013 r</a:t>
            </a:r>
            <a:r>
              <a:rPr lang="pl-PL" dirty="0"/>
              <a:t>.) i pouczony o konieczności stosowania tejże zasady w całym okresie realizacji projektu.</a:t>
            </a:r>
          </a:p>
        </p:txBody>
      </p:sp>
      <p:sp>
        <p:nvSpPr>
          <p:cNvPr id="3" name="Tytuł 2"/>
          <p:cNvSpPr>
            <a:spLocks noGrp="1"/>
          </p:cNvSpPr>
          <p:nvPr>
            <p:ph type="title"/>
          </p:nvPr>
        </p:nvSpPr>
        <p:spPr/>
        <p:txBody>
          <a:bodyPr/>
          <a:lstStyle/>
          <a:p>
            <a:endParaRPr lang="pl-PL"/>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2718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fontScale="47500" lnSpcReduction="20000"/>
          </a:bodyPr>
          <a:lstStyle/>
          <a:p>
            <a:pPr marL="109728" indent="0" algn="just">
              <a:buNone/>
            </a:pPr>
            <a:r>
              <a:rPr lang="pl-PL" dirty="0"/>
              <a:t>9) Planuje się odpowiednio dostosować przestrzeń szkoleniową, narzędzia i </a:t>
            </a:r>
            <a:r>
              <a:rPr lang="pl-PL" dirty="0" smtClean="0"/>
              <a:t>materiały szkoleniowe</a:t>
            </a:r>
            <a:r>
              <a:rPr lang="pl-PL" dirty="0"/>
              <a:t>, aby osoby niepełnosprawne o specjalnych potrzebach szkoleniowych te </a:t>
            </a:r>
            <a:r>
              <a:rPr lang="pl-PL" dirty="0" smtClean="0"/>
              <a:t>czuły się </a:t>
            </a:r>
            <a:r>
              <a:rPr lang="pl-PL" dirty="0"/>
              <a:t>swobodnie i mogły korzystać ze szkolenia na poziomie pozostałych uczestników, </a:t>
            </a:r>
            <a:r>
              <a:rPr lang="pl-PL" dirty="0" smtClean="0"/>
              <a:t>np. uruchamiając </a:t>
            </a:r>
            <a:r>
              <a:rPr lang="pl-PL" dirty="0"/>
              <a:t>mechanizm racjonalnych usprawnień. Przykładowe działania </a:t>
            </a:r>
            <a:r>
              <a:rPr lang="pl-PL" dirty="0" smtClean="0"/>
              <a:t>uwzględniające stan </a:t>
            </a:r>
            <a:r>
              <a:rPr lang="pl-PL" dirty="0"/>
              <a:t>zdrowia i niepełnosprawności uczestników: zakup syntezatora mowy dla </a:t>
            </a:r>
            <a:r>
              <a:rPr lang="pl-PL" dirty="0" smtClean="0"/>
              <a:t>osób niewidomych</a:t>
            </a:r>
            <a:r>
              <a:rPr lang="pl-PL" dirty="0"/>
              <a:t>, czy niedowidzących, </a:t>
            </a:r>
            <a:r>
              <a:rPr lang="pl-PL" dirty="0" smtClean="0"/>
              <a:t>dostosowanie przestrzeni </a:t>
            </a:r>
            <a:r>
              <a:rPr lang="pl-PL" dirty="0"/>
              <a:t>szkoleniowej do </a:t>
            </a:r>
            <a:r>
              <a:rPr lang="pl-PL" dirty="0" smtClean="0"/>
              <a:t>osoby niepełnosprawnej </a:t>
            </a:r>
            <a:r>
              <a:rPr lang="pl-PL" dirty="0"/>
              <a:t>ruchowo, czy dodatkowe stanowisko dla opiekuna, organizacja miejsca </a:t>
            </a:r>
            <a:r>
              <a:rPr lang="pl-PL" dirty="0" smtClean="0"/>
              <a:t>dla psa </a:t>
            </a:r>
            <a:r>
              <a:rPr lang="pl-PL" dirty="0"/>
              <a:t>przewodnika na czas szkolenia, </a:t>
            </a:r>
            <a:r>
              <a:rPr lang="pl-PL" dirty="0" smtClean="0"/>
              <a:t>dostosowanie podjazdu </a:t>
            </a:r>
            <a:r>
              <a:rPr lang="pl-PL" dirty="0"/>
              <a:t>do </a:t>
            </a:r>
            <a:r>
              <a:rPr lang="pl-PL" dirty="0" smtClean="0"/>
              <a:t>budynku do osób niepełnosprawnych </a:t>
            </a:r>
            <a:r>
              <a:rPr lang="pl-PL" dirty="0"/>
              <a:t>ruchowo, zakup odpowiedniego sprzętu i oprogramowania dla osób </a:t>
            </a:r>
            <a:r>
              <a:rPr lang="pl-PL" dirty="0" smtClean="0"/>
              <a:t>z niepełnosprawnością </a:t>
            </a:r>
            <a:r>
              <a:rPr lang="pl-PL" dirty="0"/>
              <a:t>górnych narządów </a:t>
            </a:r>
            <a:r>
              <a:rPr lang="pl-PL" dirty="0" smtClean="0"/>
              <a:t>ruchu. Niemniej </a:t>
            </a:r>
            <a:r>
              <a:rPr lang="pl-PL" dirty="0"/>
              <a:t>jednak, w uzasadnionych przypadkach, jeśli podczas rekrutacji zidentyfikuje </a:t>
            </a:r>
            <a:r>
              <a:rPr lang="pl-PL" dirty="0" smtClean="0"/>
              <a:t>się osoby </a:t>
            </a:r>
            <a:r>
              <a:rPr lang="pl-PL" dirty="0" smtClean="0"/>
              <a:t/>
            </a:r>
            <a:br>
              <a:rPr lang="pl-PL" dirty="0" smtClean="0"/>
            </a:br>
            <a:r>
              <a:rPr lang="pl-PL" dirty="0" smtClean="0"/>
              <a:t>z </a:t>
            </a:r>
            <a:r>
              <a:rPr lang="pl-PL" dirty="0"/>
              <a:t>niepełnosprawnościami, które uniemożliwią tym osobom naukę w tempie i </a:t>
            </a:r>
            <a:r>
              <a:rPr lang="pl-PL" dirty="0" smtClean="0"/>
              <a:t>przy użyciu </a:t>
            </a:r>
            <a:r>
              <a:rPr lang="pl-PL" dirty="0"/>
              <a:t>metod dydaktycznych i szkoleniowych planowanych do zastosowania w </a:t>
            </a:r>
            <a:r>
              <a:rPr lang="pl-PL" dirty="0" smtClean="0"/>
              <a:t>odniesieniu do większości seniorów (np. osoby niepełnosprawne intelektualnie w stopniu umiarkowanym</a:t>
            </a:r>
            <a:r>
              <a:rPr lang="pl-PL" dirty="0"/>
              <a:t>, lub znacznym, lub ze znaczną niepełnosprawnością ruchową o </a:t>
            </a:r>
            <a:r>
              <a:rPr lang="pl-PL" dirty="0" smtClean="0"/>
              <a:t>charakterze ogólnym</a:t>
            </a:r>
            <a:r>
              <a:rPr lang="pl-PL" dirty="0"/>
              <a:t>), zakłada się możliwość zastosowania indywidualnego trybu nauki, lub </a:t>
            </a:r>
            <a:r>
              <a:rPr lang="pl-PL" dirty="0" smtClean="0"/>
              <a:t>też prowadzenie </a:t>
            </a:r>
            <a:r>
              <a:rPr lang="pl-PL" dirty="0"/>
              <a:t>szkoleń w innej formie (np. </a:t>
            </a:r>
            <a:r>
              <a:rPr lang="pl-PL" dirty="0" smtClean="0"/>
              <a:t/>
            </a:r>
            <a:br>
              <a:rPr lang="pl-PL" dirty="0" smtClean="0"/>
            </a:br>
            <a:r>
              <a:rPr lang="pl-PL" dirty="0" smtClean="0"/>
              <a:t>e-learning</a:t>
            </a:r>
            <a:r>
              <a:rPr lang="pl-PL" dirty="0" smtClean="0"/>
              <a:t>).</a:t>
            </a:r>
          </a:p>
          <a:p>
            <a:pPr marL="109728" indent="0" algn="just">
              <a:buNone/>
            </a:pPr>
            <a:endParaRPr lang="pl-PL" sz="800" dirty="0"/>
          </a:p>
          <a:p>
            <a:pPr marL="109728" indent="0" algn="just">
              <a:buNone/>
            </a:pPr>
            <a:r>
              <a:rPr lang="pl-PL" dirty="0"/>
              <a:t>10) Wszystkie produkty projektu zostaną dostosowane do osób niepełnosprawnych, </a:t>
            </a:r>
            <a:r>
              <a:rPr lang="pl-PL" dirty="0" smtClean="0"/>
              <a:t>np. Filmy </a:t>
            </a:r>
            <a:r>
              <a:rPr lang="pl-PL" dirty="0"/>
              <a:t>umieszczone będą w sekcji ogólnodostępnej dla wszystkich odwiedzających, na </a:t>
            </a:r>
            <a:r>
              <a:rPr lang="pl-PL" dirty="0" smtClean="0"/>
              <a:t>wolnej licencji</a:t>
            </a:r>
            <a:r>
              <a:rPr lang="pl-PL" dirty="0"/>
              <a:t>, bez konieczności zakładania konta użytkownika i umożliwi się pobieranie </a:t>
            </a:r>
            <a:r>
              <a:rPr lang="pl-PL" dirty="0" smtClean="0"/>
              <a:t>ich bez ograniczeń </a:t>
            </a:r>
            <a:r>
              <a:rPr lang="pl-PL" dirty="0"/>
              <a:t>(Sekcja "Materiały/Szkolenia"). Pozycje będą mogły być wyszukiwane również </a:t>
            </a:r>
            <a:r>
              <a:rPr lang="pl-PL" dirty="0" smtClean="0"/>
              <a:t>z poziomu </a:t>
            </a:r>
            <a:r>
              <a:rPr lang="pl-PL" dirty="0"/>
              <a:t>wyszukiwarki internetowej. Filmy będą miały funkcje dostosowane do obsługi </a:t>
            </a:r>
            <a:r>
              <a:rPr lang="pl-PL" dirty="0" smtClean="0"/>
              <a:t>przez osoby </a:t>
            </a:r>
            <a:r>
              <a:rPr lang="pl-PL" dirty="0"/>
              <a:t>niepełnosprawne (niesłyszące - możliwość włączenia napisów, tzw. "</a:t>
            </a:r>
            <a:r>
              <a:rPr lang="pl-PL" dirty="0" err="1"/>
              <a:t>subtitles</a:t>
            </a:r>
            <a:r>
              <a:rPr lang="pl-PL" dirty="0" smtClean="0"/>
              <a:t>"; niedowidzące </a:t>
            </a:r>
            <a:r>
              <a:rPr lang="pl-PL" dirty="0"/>
              <a:t>- możliwość powiększenia). Szkolenia e-learning dla animatorów będą </a:t>
            </a:r>
            <a:r>
              <a:rPr lang="pl-PL" dirty="0" smtClean="0"/>
              <a:t>miały funkcje </a:t>
            </a:r>
            <a:r>
              <a:rPr lang="pl-PL" dirty="0"/>
              <a:t>dostosowane do obsługi przez osoby niepełnosprawne (niesłyszące </a:t>
            </a:r>
            <a:r>
              <a:rPr lang="pl-PL" dirty="0" smtClean="0"/>
              <a:t>– możliwość włączenia </a:t>
            </a:r>
            <a:r>
              <a:rPr lang="pl-PL" dirty="0"/>
              <a:t>napisów, tzw. "</a:t>
            </a:r>
            <a:r>
              <a:rPr lang="pl-PL" dirty="0" err="1"/>
              <a:t>subtitles</a:t>
            </a:r>
            <a:r>
              <a:rPr lang="pl-PL" dirty="0"/>
              <a:t>"; niedowidzące - możliwość powiększenia).</a:t>
            </a:r>
          </a:p>
          <a:p>
            <a:pPr marL="109728" indent="0">
              <a:buNone/>
            </a:pPr>
            <a:endParaRPr lang="pl-PL" dirty="0"/>
          </a:p>
        </p:txBody>
      </p:sp>
      <p:sp>
        <p:nvSpPr>
          <p:cNvPr id="3" name="Tytuł 2"/>
          <p:cNvSpPr>
            <a:spLocks noGrp="1"/>
          </p:cNvSpPr>
          <p:nvPr>
            <p:ph type="title"/>
          </p:nvPr>
        </p:nvSpPr>
        <p:spPr/>
        <p:txBody>
          <a:bodyPr/>
          <a:lstStyle/>
          <a:p>
            <a:endParaRPr lang="pl-PL"/>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6" y="-2"/>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55355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a:bodyPr>
          <a:lstStyle/>
          <a:p>
            <a:pPr marL="109728" indent="0">
              <a:buNone/>
            </a:pPr>
            <a:r>
              <a:rPr lang="pl-PL" sz="1200" dirty="0"/>
              <a:t>11) </a:t>
            </a:r>
            <a:r>
              <a:rPr lang="pl-PL" sz="1200" dirty="0" smtClean="0"/>
              <a:t>Zastosuje się </a:t>
            </a:r>
            <a:r>
              <a:rPr lang="pl-PL" sz="1200" dirty="0"/>
              <a:t>następującą metodykę nauczania osób z niepełnosprawnościami</a:t>
            </a:r>
            <a:r>
              <a:rPr lang="pl-PL" sz="1200" dirty="0" smtClean="0"/>
              <a:t>:</a:t>
            </a:r>
          </a:p>
          <a:p>
            <a:pPr marL="109728" indent="0">
              <a:buNone/>
            </a:pPr>
            <a:r>
              <a:rPr lang="pl-PL" sz="1200" dirty="0" smtClean="0">
                <a:solidFill>
                  <a:schemeClr val="accent1">
                    <a:lumMod val="75000"/>
                  </a:schemeClr>
                </a:solidFill>
              </a:rPr>
              <a:t>      Główne </a:t>
            </a:r>
            <a:r>
              <a:rPr lang="pl-PL" sz="1200" dirty="0">
                <a:solidFill>
                  <a:schemeClr val="accent1">
                    <a:lumMod val="75000"/>
                  </a:schemeClr>
                </a:solidFill>
              </a:rPr>
              <a:t>zasady pracy:</a:t>
            </a:r>
          </a:p>
          <a:p>
            <a:r>
              <a:rPr lang="pl-PL" sz="1200" dirty="0"/>
              <a:t>Zasada akceptacji i życzliwości</a:t>
            </a:r>
          </a:p>
          <a:p>
            <a:r>
              <a:rPr lang="pl-PL" sz="1200" dirty="0" smtClean="0"/>
              <a:t>Zasada </a:t>
            </a:r>
            <a:r>
              <a:rPr lang="pl-PL" sz="1200" dirty="0"/>
              <a:t>indywidualizacji</a:t>
            </a:r>
          </a:p>
          <a:p>
            <a:r>
              <a:rPr lang="pl-PL" sz="1200" dirty="0" smtClean="0"/>
              <a:t>Zasada </a:t>
            </a:r>
            <a:r>
              <a:rPr lang="pl-PL" sz="1200" dirty="0"/>
              <a:t>motywacji działania</a:t>
            </a:r>
          </a:p>
          <a:p>
            <a:r>
              <a:rPr lang="pl-PL" sz="1200" dirty="0" smtClean="0"/>
              <a:t>Zasada dostosowania zadań do jego potrzeb, zainteresowań i możliwości psychofizycznych</a:t>
            </a:r>
            <a:r>
              <a:rPr lang="pl-PL" sz="1200" dirty="0"/>
              <a:t>.</a:t>
            </a:r>
          </a:p>
          <a:p>
            <a:r>
              <a:rPr lang="pl-PL" sz="1200" dirty="0" smtClean="0"/>
              <a:t>Zasada wszechstronnej aktywizacji (uwzględnianie aktualnie preferowanych zdolności</a:t>
            </a:r>
            <a:r>
              <a:rPr lang="pl-PL" sz="1200" dirty="0"/>
              <a:t>).</a:t>
            </a:r>
          </a:p>
          <a:p>
            <a:r>
              <a:rPr lang="pl-PL" sz="1200" dirty="0"/>
              <a:t>Zasada atrakcyjności życia w grupie (obrzędowość, zwyczaje, symbolika).</a:t>
            </a:r>
          </a:p>
          <a:p>
            <a:r>
              <a:rPr lang="pl-PL" sz="1200" dirty="0" smtClean="0"/>
              <a:t>Zasada </a:t>
            </a:r>
            <a:r>
              <a:rPr lang="pl-PL" sz="1200" dirty="0"/>
              <a:t>stopniowania trudności zadań.</a:t>
            </a:r>
          </a:p>
          <a:p>
            <a:r>
              <a:rPr lang="pl-PL" sz="1200" dirty="0" smtClean="0"/>
              <a:t>Zasada </a:t>
            </a:r>
            <a:r>
              <a:rPr lang="pl-PL" sz="1200" dirty="0"/>
              <a:t>higieny i bezpieczeństwa społecznego.</a:t>
            </a:r>
          </a:p>
          <a:p>
            <a:r>
              <a:rPr lang="pl-PL" sz="1200" dirty="0" smtClean="0"/>
              <a:t>Zasada </a:t>
            </a:r>
            <a:r>
              <a:rPr lang="pl-PL" sz="1200" dirty="0"/>
              <a:t>kształtowania pozytywnych stosunków koleżeńskich.</a:t>
            </a:r>
          </a:p>
          <a:p>
            <a:r>
              <a:rPr lang="pl-PL" sz="1200" dirty="0" smtClean="0"/>
              <a:t>Zasada </a:t>
            </a:r>
            <a:r>
              <a:rPr lang="pl-PL" sz="1200" dirty="0"/>
              <a:t>wzmocnień </a:t>
            </a:r>
            <a:r>
              <a:rPr lang="pl-PL" sz="1200" dirty="0" smtClean="0"/>
              <a:t>pozytywnych</a:t>
            </a:r>
          </a:p>
          <a:p>
            <a:endParaRPr lang="pl-PL" sz="1200" dirty="0"/>
          </a:p>
          <a:p>
            <a:pPr marL="109728" indent="0">
              <a:buNone/>
            </a:pPr>
            <a:r>
              <a:rPr lang="pl-PL" sz="1200" dirty="0" smtClean="0"/>
              <a:t>     </a:t>
            </a:r>
            <a:r>
              <a:rPr lang="pl-PL" sz="1200" dirty="0" smtClean="0">
                <a:solidFill>
                  <a:schemeClr val="accent1">
                    <a:lumMod val="75000"/>
                  </a:schemeClr>
                </a:solidFill>
              </a:rPr>
              <a:t>Metody </a:t>
            </a:r>
            <a:r>
              <a:rPr lang="pl-PL" sz="1200" dirty="0">
                <a:solidFill>
                  <a:schemeClr val="accent1">
                    <a:lumMod val="75000"/>
                  </a:schemeClr>
                </a:solidFill>
              </a:rPr>
              <a:t>pracy:</a:t>
            </a:r>
          </a:p>
          <a:p>
            <a:r>
              <a:rPr lang="pl-PL" sz="1200" dirty="0"/>
              <a:t>Metody oparte na działalności praktycznej (np.: sprawności manualne).</a:t>
            </a:r>
          </a:p>
          <a:p>
            <a:r>
              <a:rPr lang="pl-PL" sz="1200" dirty="0" smtClean="0"/>
              <a:t>Metody </a:t>
            </a:r>
            <a:r>
              <a:rPr lang="pl-PL" sz="1200" dirty="0"/>
              <a:t>oglądowe – oparte na obserwacji, pomiarze i pokazie (np.: tablice, </a:t>
            </a:r>
            <a:r>
              <a:rPr lang="pl-PL" sz="1200" dirty="0" smtClean="0"/>
              <a:t>filmy, plansze</a:t>
            </a:r>
            <a:r>
              <a:rPr lang="pl-PL" sz="1200" dirty="0"/>
              <a:t>, zdjęcia).</a:t>
            </a:r>
          </a:p>
          <a:p>
            <a:r>
              <a:rPr lang="pl-PL" sz="1200" dirty="0"/>
              <a:t>Metody oparte na słowie (opowiadanie, opis, dyskusje, praca z książką i inne).</a:t>
            </a:r>
          </a:p>
          <a:p>
            <a:r>
              <a:rPr lang="pl-PL" sz="1200" dirty="0" smtClean="0"/>
              <a:t>Metody </a:t>
            </a:r>
            <a:r>
              <a:rPr lang="pl-PL" sz="1200" dirty="0"/>
              <a:t>aktywizujące(np.: burza mózgów, tangramy, gry i inne).</a:t>
            </a:r>
          </a:p>
          <a:p>
            <a:endParaRPr lang="pl-PL" sz="1200" dirty="0"/>
          </a:p>
        </p:txBody>
      </p:sp>
      <p:sp>
        <p:nvSpPr>
          <p:cNvPr id="3" name="Tytuł 2"/>
          <p:cNvSpPr>
            <a:spLocks noGrp="1"/>
          </p:cNvSpPr>
          <p:nvPr>
            <p:ph type="title"/>
          </p:nvPr>
        </p:nvSpPr>
        <p:spPr/>
        <p:txBody>
          <a:bodyPr/>
          <a:lstStyle/>
          <a:p>
            <a:endParaRPr lang="pl-PL"/>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7836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060848"/>
            <a:ext cx="8229600" cy="3946443"/>
          </a:xfrm>
        </p:spPr>
        <p:txBody>
          <a:bodyPr>
            <a:normAutofit fontScale="85000" lnSpcReduction="20000"/>
          </a:bodyPr>
          <a:lstStyle/>
          <a:p>
            <a:pPr>
              <a:lnSpc>
                <a:spcPct val="150000"/>
              </a:lnSpc>
            </a:pPr>
            <a:r>
              <a:rPr lang="pl-PL" sz="1400" dirty="0" smtClean="0"/>
              <a:t>programy </a:t>
            </a:r>
            <a:r>
              <a:rPr lang="pl-PL" sz="1400" dirty="0"/>
              <a:t>powiększające obraz na </a:t>
            </a:r>
            <a:r>
              <a:rPr lang="pl-PL" sz="1400" dirty="0" smtClean="0"/>
              <a:t>ekranie,</a:t>
            </a:r>
            <a:endParaRPr lang="pl-PL" sz="1400" dirty="0"/>
          </a:p>
          <a:p>
            <a:pPr>
              <a:lnSpc>
                <a:spcPct val="150000"/>
              </a:lnSpc>
            </a:pPr>
            <a:r>
              <a:rPr lang="pl-PL" sz="1400" dirty="0"/>
              <a:t>programy obsługujące syntezatory mowy i monitory brajlowskie (</a:t>
            </a:r>
            <a:r>
              <a:rPr lang="pl-PL" sz="1400" dirty="0" err="1"/>
              <a:t>screen</a:t>
            </a:r>
            <a:r>
              <a:rPr lang="pl-PL" sz="1400" dirty="0"/>
              <a:t> </a:t>
            </a:r>
            <a:r>
              <a:rPr lang="pl-PL" sz="1400" dirty="0" err="1"/>
              <a:t>readers</a:t>
            </a:r>
            <a:r>
              <a:rPr lang="pl-PL" sz="1400" dirty="0" smtClean="0"/>
              <a:t>),</a:t>
            </a:r>
            <a:endParaRPr lang="pl-PL" sz="1400" dirty="0"/>
          </a:p>
          <a:p>
            <a:pPr>
              <a:lnSpc>
                <a:spcPct val="150000"/>
              </a:lnSpc>
            </a:pPr>
            <a:r>
              <a:rPr lang="pl-PL" sz="1400" dirty="0"/>
              <a:t>programy </a:t>
            </a:r>
            <a:r>
              <a:rPr lang="pl-PL" sz="1400" dirty="0" smtClean="0"/>
              <a:t>udźwiękawiające </a:t>
            </a:r>
            <a:r>
              <a:rPr lang="pl-PL" sz="1400" dirty="0"/>
              <a:t>i </a:t>
            </a:r>
            <a:r>
              <a:rPr lang="pl-PL" sz="1400" dirty="0" err="1" smtClean="0"/>
              <a:t>ubrajlawiające</a:t>
            </a:r>
            <a:r>
              <a:rPr lang="pl-PL" sz="1400" dirty="0" smtClean="0"/>
              <a:t> </a:t>
            </a:r>
            <a:r>
              <a:rPr lang="pl-PL" sz="1400" dirty="0" smtClean="0"/>
              <a:t>syntezatory mowy,</a:t>
            </a:r>
            <a:endParaRPr lang="pl-PL" sz="1400" dirty="0"/>
          </a:p>
          <a:p>
            <a:pPr>
              <a:lnSpc>
                <a:spcPct val="150000"/>
              </a:lnSpc>
            </a:pPr>
            <a:r>
              <a:rPr lang="pl-PL" sz="1400" dirty="0"/>
              <a:t>programy i urządzenia </a:t>
            </a:r>
            <a:r>
              <a:rPr lang="pl-PL" sz="1400" dirty="0" smtClean="0"/>
              <a:t>lektorskie,</a:t>
            </a:r>
            <a:endParaRPr lang="pl-PL" sz="1400" dirty="0"/>
          </a:p>
          <a:p>
            <a:pPr>
              <a:lnSpc>
                <a:spcPct val="150000"/>
              </a:lnSpc>
            </a:pPr>
            <a:r>
              <a:rPr lang="pl-PL" sz="1400" dirty="0"/>
              <a:t>notatniki, terminale (monitory, linijki) </a:t>
            </a:r>
            <a:r>
              <a:rPr lang="pl-PL" sz="1400" dirty="0" smtClean="0"/>
              <a:t>brajlowskie,</a:t>
            </a:r>
            <a:endParaRPr lang="pl-PL" sz="1400" dirty="0"/>
          </a:p>
          <a:p>
            <a:pPr>
              <a:lnSpc>
                <a:spcPct val="150000"/>
              </a:lnSpc>
            </a:pPr>
            <a:r>
              <a:rPr lang="pl-PL" sz="1400" dirty="0"/>
              <a:t>drukarki brajlowskie i maszyny brajlowskie do </a:t>
            </a:r>
            <a:r>
              <a:rPr lang="pl-PL" sz="1400" dirty="0" smtClean="0"/>
              <a:t>pisania,</a:t>
            </a:r>
            <a:endParaRPr lang="pl-PL" sz="1400" dirty="0"/>
          </a:p>
          <a:p>
            <a:pPr>
              <a:lnSpc>
                <a:spcPct val="150000"/>
              </a:lnSpc>
            </a:pPr>
            <a:r>
              <a:rPr lang="pl-PL" sz="1400" dirty="0"/>
              <a:t>mówiące telefony </a:t>
            </a:r>
            <a:r>
              <a:rPr lang="pl-PL" sz="1400" dirty="0" smtClean="0"/>
              <a:t>komórkowe,</a:t>
            </a:r>
            <a:endParaRPr lang="pl-PL" sz="1400" dirty="0"/>
          </a:p>
          <a:p>
            <a:pPr>
              <a:lnSpc>
                <a:spcPct val="150000"/>
              </a:lnSpc>
            </a:pPr>
            <a:r>
              <a:rPr lang="pl-PL" sz="1400" dirty="0"/>
              <a:t>cyfrowa książka </a:t>
            </a:r>
            <a:r>
              <a:rPr lang="pl-PL" sz="1400" dirty="0" smtClean="0"/>
              <a:t>mówiona,</a:t>
            </a:r>
            <a:endParaRPr lang="pl-PL" sz="1400" dirty="0"/>
          </a:p>
          <a:p>
            <a:pPr>
              <a:lnSpc>
                <a:spcPct val="150000"/>
              </a:lnSpc>
            </a:pPr>
            <a:r>
              <a:rPr lang="pl-PL" sz="1400" dirty="0"/>
              <a:t>elektroniczne notatniki i </a:t>
            </a:r>
            <a:r>
              <a:rPr lang="pl-PL" sz="1400" dirty="0" smtClean="0"/>
              <a:t>dyktafony,</a:t>
            </a:r>
            <a:endParaRPr lang="pl-PL" sz="1400" dirty="0"/>
          </a:p>
          <a:p>
            <a:pPr>
              <a:lnSpc>
                <a:spcPct val="150000"/>
              </a:lnSpc>
            </a:pPr>
            <a:r>
              <a:rPr lang="pl-PL" sz="1400" dirty="0"/>
              <a:t>powiększalniki ekranowe i lupy </a:t>
            </a:r>
            <a:r>
              <a:rPr lang="pl-PL" sz="1400" dirty="0" smtClean="0"/>
              <a:t>elektroniczne,</a:t>
            </a:r>
            <a:endParaRPr lang="pl-PL" sz="1400" dirty="0"/>
          </a:p>
          <a:p>
            <a:pPr>
              <a:lnSpc>
                <a:spcPct val="150000"/>
              </a:lnSpc>
            </a:pPr>
            <a:r>
              <a:rPr lang="pl-PL" sz="1400" dirty="0"/>
              <a:t>inny sprzęt rehabilitacyjny dla niewidomych i </a:t>
            </a:r>
            <a:r>
              <a:rPr lang="pl-PL" sz="1400" dirty="0" smtClean="0"/>
              <a:t>słabowidzących,</a:t>
            </a:r>
            <a:endParaRPr lang="pl-PL" sz="1400" dirty="0"/>
          </a:p>
          <a:p>
            <a:pPr>
              <a:lnSpc>
                <a:spcPct val="150000"/>
              </a:lnSpc>
            </a:pPr>
            <a:r>
              <a:rPr lang="pl-PL" sz="1400" dirty="0"/>
              <a:t>urządzenia tzw. “B-link” wykonujące polecenia nadane przez użytkownika </a:t>
            </a:r>
            <a:r>
              <a:rPr lang="pl-PL" sz="1400" dirty="0" smtClean="0"/>
              <a:t>który, wydaje </a:t>
            </a:r>
            <a:r>
              <a:rPr lang="pl-PL" sz="1400" dirty="0"/>
              <a:t>mu polecenia “mrugając” powiekami.</a:t>
            </a:r>
          </a:p>
        </p:txBody>
      </p:sp>
      <p:sp>
        <p:nvSpPr>
          <p:cNvPr id="3" name="Tytuł 2"/>
          <p:cNvSpPr>
            <a:spLocks noGrp="1"/>
          </p:cNvSpPr>
          <p:nvPr>
            <p:ph type="title"/>
          </p:nvPr>
        </p:nvSpPr>
        <p:spPr>
          <a:xfrm>
            <a:off x="437443" y="1052736"/>
            <a:ext cx="8229600" cy="940966"/>
          </a:xfrm>
        </p:spPr>
        <p:txBody>
          <a:bodyPr>
            <a:normAutofit/>
          </a:bodyPr>
          <a:lstStyle/>
          <a:p>
            <a:pPr marL="109728" algn="just"/>
            <a:r>
              <a:rPr lang="pl-PL" sz="1600" dirty="0"/>
              <a:t>Narzędzia pracy z osobami niepełnosprawnymi dobierane będą </a:t>
            </a:r>
            <a:r>
              <a:rPr lang="pl-PL" sz="1600" dirty="0" smtClean="0"/>
              <a:t/>
            </a:r>
            <a:br>
              <a:rPr lang="pl-PL" sz="1600" dirty="0" smtClean="0"/>
            </a:br>
            <a:r>
              <a:rPr lang="pl-PL" sz="1600" dirty="0" smtClean="0"/>
              <a:t>z </a:t>
            </a:r>
            <a:r>
              <a:rPr lang="pl-PL" sz="1600" dirty="0"/>
              <a:t>uwzględnieniem stopnia niepełnosprawności i konkretnych potrzeb osoby </a:t>
            </a:r>
            <a:r>
              <a:rPr lang="pl-PL" sz="1600" dirty="0" smtClean="0"/>
              <a:t>niepełnosprawnej z wykorzystaniem </a:t>
            </a:r>
            <a:r>
              <a:rPr lang="pl-PL" sz="1600" dirty="0"/>
              <a:t>mechanizmu racjonalnych </a:t>
            </a:r>
            <a:r>
              <a:rPr lang="pl-PL" sz="1600" dirty="0" smtClean="0"/>
              <a:t>usprawnień:</a:t>
            </a:r>
            <a:endParaRPr lang="pl-PL"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3"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25203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844825"/>
            <a:ext cx="8229600" cy="3384376"/>
          </a:xfrm>
        </p:spPr>
        <p:txBody>
          <a:bodyPr>
            <a:normAutofit fontScale="47500" lnSpcReduction="20000"/>
          </a:bodyPr>
          <a:lstStyle/>
          <a:p>
            <a:pPr marL="109728" indent="0" algn="just">
              <a:buNone/>
            </a:pPr>
            <a:r>
              <a:rPr lang="pl-PL" dirty="0" smtClean="0"/>
              <a:t>1) Wskaźniki </a:t>
            </a:r>
            <a:r>
              <a:rPr lang="pl-PL" dirty="0"/>
              <a:t>zostały podzielone ze względu na płeć; Podział został udzielony na </a:t>
            </a:r>
            <a:r>
              <a:rPr lang="pl-PL" dirty="0" smtClean="0"/>
              <a:t>podstawie odpowiedzi </a:t>
            </a:r>
            <a:r>
              <a:rPr lang="pl-PL" dirty="0"/>
              <a:t>w ankietach skierowanych do gmin z obszaru realizacji </a:t>
            </a:r>
            <a:r>
              <a:rPr lang="pl-PL" dirty="0" smtClean="0"/>
              <a:t>projektu;</a:t>
            </a:r>
          </a:p>
          <a:p>
            <a:pPr marL="624078" indent="-514350" algn="just">
              <a:buAutoNum type="arabicParenR"/>
            </a:pPr>
            <a:endParaRPr lang="pl-PL" sz="1100" dirty="0" smtClean="0"/>
          </a:p>
          <a:p>
            <a:pPr marL="109728" indent="0" algn="just">
              <a:buNone/>
            </a:pPr>
            <a:r>
              <a:rPr lang="pl-PL" dirty="0" smtClean="0"/>
              <a:t>2</a:t>
            </a:r>
            <a:r>
              <a:rPr lang="pl-PL" dirty="0"/>
              <a:t>) Materiały informacyjno-promocyjne i dokumentacja projektu pisane będą z </a:t>
            </a:r>
            <a:r>
              <a:rPr lang="pl-PL" dirty="0" smtClean="0"/>
              <a:t>użyciem języka wrażliwego na płeć. Logo obejmie kobietę i mężczyznę (co jednoznacznie zasygnalizuje</a:t>
            </a:r>
            <a:r>
              <a:rPr lang="pl-PL" dirty="0"/>
              <a:t>, że projekt skierowany jest do obu płci</a:t>
            </a:r>
            <a:r>
              <a:rPr lang="pl-PL" dirty="0" smtClean="0"/>
              <a:t>).</a:t>
            </a:r>
          </a:p>
          <a:p>
            <a:pPr marL="109728" indent="0" algn="just">
              <a:buNone/>
            </a:pPr>
            <a:endParaRPr lang="pl-PL" sz="1100" dirty="0"/>
          </a:p>
          <a:p>
            <a:pPr marL="109728" indent="0" algn="just">
              <a:buNone/>
            </a:pPr>
            <a:r>
              <a:rPr lang="pl-PL" dirty="0"/>
              <a:t>3) Ponieważ zdiagnozowano gorszą sytuację finansową kobiet niż mężczyzn w grupie 65+ </a:t>
            </a:r>
            <a:r>
              <a:rPr lang="pl-PL" dirty="0" smtClean="0"/>
              <a:t/>
            </a:r>
            <a:br>
              <a:rPr lang="pl-PL" dirty="0" smtClean="0"/>
            </a:br>
            <a:r>
              <a:rPr lang="pl-PL" dirty="0" smtClean="0"/>
              <a:t>w woj</a:t>
            </a:r>
            <a:r>
              <a:rPr lang="pl-PL" dirty="0"/>
              <a:t>. podkarpackim zastosowano narzędzia ułatwiające udział kobiet w projekcie: darmowy</a:t>
            </a:r>
          </a:p>
          <a:p>
            <a:pPr marL="109728" indent="0" algn="just">
              <a:buNone/>
            </a:pPr>
            <a:r>
              <a:rPr lang="pl-PL" dirty="0"/>
              <a:t>transport. Ponadto, jeśli liczba kandydatów z danej gminy będzie większa od </a:t>
            </a:r>
            <a:r>
              <a:rPr lang="pl-PL" dirty="0" smtClean="0"/>
              <a:t>liczby dostępnych </a:t>
            </a:r>
            <a:r>
              <a:rPr lang="pl-PL" dirty="0"/>
              <a:t>miejsc w grupach szkoleniowych, w celu ułatwienia udziału seniorek 65+ </a:t>
            </a:r>
            <a:r>
              <a:rPr lang="pl-PL" dirty="0" smtClean="0"/>
              <a:t>w projekcie </a:t>
            </a:r>
            <a:r>
              <a:rPr lang="pl-PL" dirty="0"/>
              <a:t>(które są </a:t>
            </a:r>
            <a:r>
              <a:rPr lang="pl-PL" dirty="0" smtClean="0"/>
              <a:t/>
            </a:r>
            <a:br>
              <a:rPr lang="pl-PL" dirty="0" smtClean="0"/>
            </a:br>
            <a:r>
              <a:rPr lang="pl-PL" dirty="0" smtClean="0"/>
              <a:t>w </a:t>
            </a:r>
            <a:r>
              <a:rPr lang="pl-PL" dirty="0"/>
              <a:t>gorszej sytuacji od seniorów 65+ na obszarze realizacji </a:t>
            </a:r>
            <a:r>
              <a:rPr lang="pl-PL" dirty="0" smtClean="0"/>
              <a:t>projektu) zastosuje </a:t>
            </a:r>
            <a:r>
              <a:rPr lang="pl-PL" dirty="0"/>
              <a:t>się wagi punktowe premiujące: Kobiety +1pkt</a:t>
            </a:r>
            <a:r>
              <a:rPr lang="pl-PL" dirty="0" smtClean="0"/>
              <a:t>.</a:t>
            </a:r>
          </a:p>
          <a:p>
            <a:pPr marL="109728" indent="0" algn="just">
              <a:buNone/>
            </a:pPr>
            <a:endParaRPr lang="pl-PL" sz="1100" dirty="0"/>
          </a:p>
          <a:p>
            <a:pPr marL="109728" indent="0" algn="just">
              <a:buNone/>
            </a:pPr>
            <a:r>
              <a:rPr lang="pl-PL" dirty="0"/>
              <a:t>4) Zostanie przeprowadzone szkolenie dotyczące zapoznania personelu merytorycznego</a:t>
            </a:r>
          </a:p>
          <a:p>
            <a:pPr marL="109728" indent="0" algn="just">
              <a:buNone/>
            </a:pPr>
            <a:r>
              <a:rPr lang="pl-PL" dirty="0"/>
              <a:t>projektu (trenerów uczestników, personelu zarządzającego) z Zasadą równości szans kobiet </a:t>
            </a:r>
            <a:r>
              <a:rPr lang="pl-PL" dirty="0" smtClean="0"/>
              <a:t/>
            </a:r>
            <a:br>
              <a:rPr lang="pl-PL" dirty="0" smtClean="0"/>
            </a:br>
            <a:r>
              <a:rPr lang="pl-PL" dirty="0" smtClean="0"/>
              <a:t>i </a:t>
            </a:r>
            <a:r>
              <a:rPr lang="pl-PL" dirty="0" smtClean="0"/>
              <a:t>mężczyzn.</a:t>
            </a:r>
            <a:endParaRPr lang="pl-PL" dirty="0"/>
          </a:p>
        </p:txBody>
      </p:sp>
      <p:sp>
        <p:nvSpPr>
          <p:cNvPr id="3" name="Tytuł 2"/>
          <p:cNvSpPr>
            <a:spLocks noGrp="1"/>
          </p:cNvSpPr>
          <p:nvPr>
            <p:ph type="title"/>
          </p:nvPr>
        </p:nvSpPr>
        <p:spPr>
          <a:xfrm>
            <a:off x="455605" y="1168454"/>
            <a:ext cx="8229600" cy="504056"/>
          </a:xfrm>
        </p:spPr>
        <p:txBody>
          <a:bodyPr>
            <a:normAutofit fontScale="90000"/>
          </a:bodyPr>
          <a:lstStyle/>
          <a:p>
            <a:pPr marL="109728"/>
            <a:r>
              <a:rPr lang="pl-PL" sz="1700" dirty="0" smtClean="0"/>
              <a:t>W </a:t>
            </a:r>
            <a:r>
              <a:rPr lang="pl-PL" sz="1700" dirty="0"/>
              <a:t>projekcie uwzględni się na każdym etapie realizacji projektu i w odniesieniu do </a:t>
            </a:r>
            <a:r>
              <a:rPr lang="pl-PL" sz="1700" dirty="0" smtClean="0"/>
              <a:t>wszystkich produktów </a:t>
            </a:r>
            <a:r>
              <a:rPr lang="pl-PL" sz="1700" dirty="0"/>
              <a:t>projektu "Zasadę równości szans kobiet i mężczyzn</a:t>
            </a:r>
            <a:r>
              <a:rPr lang="pl-PL" sz="1700" dirty="0" smtClean="0"/>
              <a:t>...":</a:t>
            </a:r>
            <a:endParaRPr lang="pl-PL" sz="17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1"/>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7898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96242" y="5949280"/>
            <a:ext cx="920576" cy="737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ytuł 2"/>
          <p:cNvSpPr>
            <a:spLocks noGrp="1"/>
          </p:cNvSpPr>
          <p:nvPr>
            <p:ph type="title"/>
          </p:nvPr>
        </p:nvSpPr>
        <p:spPr>
          <a:xfrm>
            <a:off x="512914" y="1556792"/>
            <a:ext cx="8548418" cy="621791"/>
          </a:xfrm>
        </p:spPr>
        <p:txBody>
          <a:bodyPr>
            <a:noAutofit/>
          </a:bodyPr>
          <a:lstStyle/>
          <a:p>
            <a:r>
              <a:rPr lang="pl-PL" sz="1800" dirty="0">
                <a:solidFill>
                  <a:schemeClr val="accent1">
                    <a:lumMod val="75000"/>
                  </a:schemeClr>
                </a:solidFill>
              </a:rPr>
              <a:t>Główne akty prawne i dokumenty regulujące kwestię równości szans </a:t>
            </a:r>
            <a:br>
              <a:rPr lang="pl-PL" sz="1800" dirty="0">
                <a:solidFill>
                  <a:schemeClr val="accent1">
                    <a:lumMod val="75000"/>
                  </a:schemeClr>
                </a:solidFill>
              </a:rPr>
            </a:br>
            <a:r>
              <a:rPr lang="pl-PL" sz="1800" dirty="0">
                <a:solidFill>
                  <a:schemeClr val="accent1">
                    <a:lumMod val="75000"/>
                  </a:schemeClr>
                </a:solidFill>
              </a:rPr>
              <a:t>i niedyskryminacji, w tym dostępności dla osób z niepełnosprawnościami:</a:t>
            </a:r>
            <a:r>
              <a:rPr lang="pl-PL" sz="1600" dirty="0">
                <a:solidFill>
                  <a:schemeClr val="accent1">
                    <a:lumMod val="75000"/>
                  </a:schemeClr>
                </a:solidFill>
              </a:rPr>
              <a:t/>
            </a:r>
            <a:br>
              <a:rPr lang="pl-PL" sz="1600" dirty="0">
                <a:solidFill>
                  <a:schemeClr val="accent1">
                    <a:lumMod val="75000"/>
                  </a:schemeClr>
                </a:solidFill>
              </a:rPr>
            </a:br>
            <a:endParaRPr lang="pl-PL" sz="1600" dirty="0">
              <a:solidFill>
                <a:schemeClr val="accent1">
                  <a:lumMod val="75000"/>
                </a:schemeClr>
              </a:solidFill>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 y="0"/>
            <a:ext cx="9144000" cy="1274026"/>
          </a:xfrm>
          <a:prstGeom prst="rect">
            <a:avLst/>
          </a:prstGeom>
        </p:spPr>
      </p:pic>
      <p:sp>
        <p:nvSpPr>
          <p:cNvPr id="5" name="Prostokąt 4"/>
          <p:cNvSpPr/>
          <p:nvPr/>
        </p:nvSpPr>
        <p:spPr>
          <a:xfrm>
            <a:off x="512914" y="2132856"/>
            <a:ext cx="8548418" cy="3539430"/>
          </a:xfrm>
          <a:prstGeom prst="rect">
            <a:avLst/>
          </a:prstGeom>
        </p:spPr>
        <p:txBody>
          <a:bodyPr wrap="square">
            <a:spAutoFit/>
          </a:bodyPr>
          <a:lstStyle/>
          <a:p>
            <a:pPr marL="285750" indent="-285750">
              <a:buClr>
                <a:schemeClr val="accent1">
                  <a:lumMod val="50000"/>
                </a:schemeClr>
              </a:buClr>
              <a:buFont typeface="Lucida Sans Unicode" panose="020B0602030504020204" pitchFamily="34" charset="0"/>
              <a:buChar char="‣"/>
            </a:pPr>
            <a:r>
              <a:rPr lang="pl-PL" sz="1600" dirty="0" smtClean="0"/>
              <a:t>Konstytucja Rzeczypospolitej Polskiej,</a:t>
            </a:r>
          </a:p>
          <a:p>
            <a:pPr marL="285750" indent="-285750">
              <a:buClr>
                <a:schemeClr val="accent1">
                  <a:lumMod val="50000"/>
                </a:schemeClr>
              </a:buClr>
              <a:buFont typeface="Lucida Sans Unicode" panose="020B0602030504020204" pitchFamily="34" charset="0"/>
              <a:buChar char="‣"/>
            </a:pPr>
            <a:r>
              <a:rPr lang="pl-PL" sz="1600" dirty="0" smtClean="0"/>
              <a:t>Konwencja ONZ o prawach osób niepełnosprawnych,</a:t>
            </a:r>
          </a:p>
          <a:p>
            <a:pPr marL="285750" indent="-285750">
              <a:buClr>
                <a:schemeClr val="accent1">
                  <a:lumMod val="50000"/>
                </a:schemeClr>
              </a:buClr>
              <a:buFont typeface="Lucida Sans Unicode" panose="020B0602030504020204" pitchFamily="34" charset="0"/>
              <a:buChar char="‣"/>
            </a:pPr>
            <a:r>
              <a:rPr lang="pl-PL" sz="1600" dirty="0" smtClean="0"/>
              <a:t>Traktat o Unii Europejskiej,</a:t>
            </a:r>
          </a:p>
          <a:p>
            <a:pPr marL="285750" indent="-285750">
              <a:buClr>
                <a:schemeClr val="accent1">
                  <a:lumMod val="50000"/>
                </a:schemeClr>
              </a:buClr>
              <a:buFont typeface="Lucida Sans Unicode" panose="020B0602030504020204" pitchFamily="34" charset="0"/>
              <a:buChar char="‣"/>
            </a:pPr>
            <a:r>
              <a:rPr lang="pl-PL" sz="1600" dirty="0" smtClean="0"/>
              <a:t>Ustawa z 3 grudnia 2010 r. o wdrożeniu niektórych przepisów Unii Europejskiej </a:t>
            </a:r>
            <a:br>
              <a:rPr lang="pl-PL" sz="1600" dirty="0" smtClean="0"/>
            </a:br>
            <a:r>
              <a:rPr lang="pl-PL" sz="1600" dirty="0" smtClean="0"/>
              <a:t>w zakresie równego traktowania,</a:t>
            </a:r>
          </a:p>
          <a:p>
            <a:pPr marL="285750" indent="-285750">
              <a:buClr>
                <a:schemeClr val="accent1">
                  <a:lumMod val="50000"/>
                </a:schemeClr>
              </a:buClr>
              <a:buFont typeface="Lucida Sans Unicode" panose="020B0602030504020204" pitchFamily="34" charset="0"/>
              <a:buChar char="‣"/>
            </a:pPr>
            <a:r>
              <a:rPr lang="pl-PL" sz="1600" dirty="0" smtClean="0"/>
              <a:t>Rozporządzenie ogólne i rozporządzenie dotyczące EFS Parlamentu Europejskiego i Rady (UE),</a:t>
            </a:r>
          </a:p>
          <a:p>
            <a:pPr marL="285750" indent="-285750">
              <a:buClr>
                <a:schemeClr val="accent1">
                  <a:lumMod val="50000"/>
                </a:schemeClr>
              </a:buClr>
              <a:buFont typeface="Lucida Sans Unicode" panose="020B0602030504020204" pitchFamily="34" charset="0"/>
              <a:buChar char="‣"/>
            </a:pPr>
            <a:r>
              <a:rPr lang="pl-PL" sz="1600" dirty="0" smtClean="0"/>
              <a:t>Europejska strategia w sprawie niepełnosprawności,</a:t>
            </a:r>
          </a:p>
          <a:p>
            <a:pPr marL="285750" indent="-285750">
              <a:buClr>
                <a:schemeClr val="accent1">
                  <a:lumMod val="50000"/>
                </a:schemeClr>
              </a:buClr>
              <a:buFont typeface="Lucida Sans Unicode" panose="020B0602030504020204" pitchFamily="34" charset="0"/>
              <a:buChar char="‣"/>
            </a:pPr>
            <a:r>
              <a:rPr lang="pl-PL" sz="1600" dirty="0" smtClean="0"/>
              <a:t>Plan działań Rady Europy w celu promocji praw i pełnego uczestnictwa osób  niepełnosprawnych w społeczeństwie: podnoszenie jakości życia osób  niepełnosprawnych w Europie w latach 2006-2015,</a:t>
            </a:r>
          </a:p>
          <a:p>
            <a:pPr marL="285750" indent="-285750">
              <a:buClr>
                <a:schemeClr val="accent1">
                  <a:lumMod val="50000"/>
                </a:schemeClr>
              </a:buClr>
              <a:buFont typeface="Lucida Sans Unicode" panose="020B0602030504020204" pitchFamily="34" charset="0"/>
              <a:buChar char="‣"/>
            </a:pPr>
            <a:r>
              <a:rPr lang="pl-PL" sz="1600" dirty="0" smtClean="0"/>
              <a:t>Wytyczne w zakresie realizacji zasady równości szans i niedyskryminacji, w tym dostępności dla osób z niepełnosprawnościami oraz zasady równości szans kobiet i mężczyzn w ramach funduszy unijnych na lata 2014-2020.</a:t>
            </a:r>
            <a:endParaRPr lang="pl-PL" sz="1600" dirty="0"/>
          </a:p>
        </p:txBody>
      </p:sp>
    </p:spTree>
    <p:extLst>
      <p:ext uri="{BB962C8B-B14F-4D97-AF65-F5344CB8AC3E}">
        <p14:creationId xmlns:p14="http://schemas.microsoft.com/office/powerpoint/2010/main" val="1201190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Autofit/>
          </a:bodyPr>
          <a:lstStyle/>
          <a:p>
            <a:pPr marL="109728" indent="0" algn="just">
              <a:buNone/>
            </a:pPr>
            <a:r>
              <a:rPr lang="pl-PL" sz="1200" dirty="0"/>
              <a:t>5) We wszystkich filmach i materiałach dydaktycznych wytworzonych w projekcie podkreślony będzie korzystny wpływ technologii na zasady horyzontalne, np. ograniczenie zanieczyszczenia środowiska naturalnego, wyrównanie szans kobiet i mężczyzn, przeciwdziałanie dyskryminacji ze względu na wiek, płeć, niepełnosprawności, religię, czy pochodzenie etniczne</a:t>
            </a:r>
            <a:r>
              <a:rPr lang="pl-PL" sz="1200" dirty="0" smtClean="0"/>
              <a:t>.</a:t>
            </a:r>
          </a:p>
          <a:p>
            <a:pPr marL="109728" indent="0" algn="just">
              <a:buNone/>
            </a:pPr>
            <a:endParaRPr lang="pl-PL" sz="500" dirty="0"/>
          </a:p>
          <a:p>
            <a:pPr marL="109728" indent="0" algn="just">
              <a:buNone/>
            </a:pPr>
            <a:r>
              <a:rPr lang="pl-PL" sz="1200" dirty="0" smtClean="0"/>
              <a:t>6</a:t>
            </a:r>
            <a:r>
              <a:rPr lang="pl-PL" sz="1200" dirty="0"/>
              <a:t>) Personel projektu zostanie wybrany ze względu na doświadczenie, a nie płeć </a:t>
            </a:r>
            <a:r>
              <a:rPr lang="pl-PL" sz="1200" dirty="0" smtClean="0"/>
              <a:t>i praktykować </a:t>
            </a:r>
            <a:r>
              <a:rPr lang="pl-PL" sz="1200" dirty="0"/>
              <a:t>się będzie zasadę jednakowej płacy za pracę, bez względu na płeć</a:t>
            </a:r>
            <a:r>
              <a:rPr lang="pl-PL" sz="1200" dirty="0" smtClean="0"/>
              <a:t>.</a:t>
            </a:r>
          </a:p>
          <a:p>
            <a:pPr marL="109728" indent="0" algn="just">
              <a:buNone/>
            </a:pPr>
            <a:endParaRPr lang="pl-PL" sz="500" dirty="0"/>
          </a:p>
          <a:p>
            <a:pPr marL="109728" indent="0" algn="just">
              <a:buNone/>
            </a:pPr>
            <a:r>
              <a:rPr lang="pl-PL" sz="1200" dirty="0" smtClean="0"/>
              <a:t>7) Zespół </a:t>
            </a:r>
            <a:r>
              <a:rPr lang="pl-PL" sz="1200" dirty="0"/>
              <a:t>projektowy utworzony zostanie z uwzględnieniem różnorodności kobiet </a:t>
            </a:r>
            <a:r>
              <a:rPr lang="pl-PL" sz="1200" dirty="0" smtClean="0"/>
              <a:t>i mężczyzn</a:t>
            </a:r>
            <a:r>
              <a:rPr lang="pl-PL" sz="1200" dirty="0"/>
              <a:t>, aby uwzględnić obiektywne podejmowanie decyzji w projekcie. </a:t>
            </a:r>
            <a:r>
              <a:rPr lang="pl-PL" sz="1200" dirty="0" smtClean="0"/>
              <a:t>Zarządzanie będzie równościowe, dostarczenie wiedzy z zakresu </a:t>
            </a:r>
            <a:r>
              <a:rPr lang="pl-PL" sz="1200" dirty="0" err="1" smtClean="0"/>
              <a:t>Gender</a:t>
            </a:r>
            <a:r>
              <a:rPr lang="pl-PL" sz="1200" dirty="0" smtClean="0"/>
              <a:t> Mainstream. Zostaną zastosowane </a:t>
            </a:r>
            <a:r>
              <a:rPr lang="pl-PL" sz="1200" dirty="0"/>
              <a:t>elastyczne godziny czasu pracy i zasada równego wynagradzania Kobiet </a:t>
            </a:r>
            <a:r>
              <a:rPr lang="pl-PL" sz="1200" dirty="0" smtClean="0"/>
              <a:t>i Mężczyzn </a:t>
            </a:r>
            <a:r>
              <a:rPr lang="pl-PL" sz="1200" dirty="0"/>
              <a:t>za jednakową pracę.</a:t>
            </a:r>
          </a:p>
        </p:txBody>
      </p:sp>
      <p:sp>
        <p:nvSpPr>
          <p:cNvPr id="3" name="Tytuł 2"/>
          <p:cNvSpPr>
            <a:spLocks noGrp="1"/>
          </p:cNvSpPr>
          <p:nvPr>
            <p:ph type="title"/>
          </p:nvPr>
        </p:nvSpPr>
        <p:spPr/>
        <p:txBody>
          <a:bodyPr/>
          <a:lstStyle/>
          <a:p>
            <a:endParaRPr lang="pl-PL"/>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3"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3021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1083" y="1412776"/>
            <a:ext cx="8229600" cy="1439044"/>
          </a:xfrm>
        </p:spPr>
        <p:txBody>
          <a:bodyPr>
            <a:normAutofit fontScale="92500" lnSpcReduction="20000"/>
          </a:bodyPr>
          <a:lstStyle/>
          <a:p>
            <a:pPr marL="109728" indent="0" algn="just">
              <a:buNone/>
            </a:pPr>
            <a:r>
              <a:rPr lang="pl-PL" sz="1000" dirty="0"/>
              <a:t>Zgodnie   z   art.   59   ust.   2   rozporządzenia   </a:t>
            </a:r>
            <a:r>
              <a:rPr lang="pl-PL" sz="1000" dirty="0" smtClean="0"/>
              <a:t>finansowego*</a:t>
            </a:r>
            <a:r>
              <a:rPr lang="pl-PL" sz="1000" dirty="0"/>
              <a:t>– rozporządzenie Rady (WE, </a:t>
            </a:r>
            <a:r>
              <a:rPr lang="pl-PL" sz="1000" dirty="0" err="1"/>
              <a:t>Euratom</a:t>
            </a:r>
            <a:r>
              <a:rPr lang="pl-PL" sz="1000" dirty="0"/>
              <a:t>) nr 1605/2002 z dnia 25 czerwca 2002 r. w sprawie rozporządzenia finansowego mającego zastosowanie do budżetu ogólnego Wspólnot Europejskich </a:t>
            </a:r>
            <a:r>
              <a:rPr lang="pl-PL" sz="1000" dirty="0" smtClean="0"/>
              <a:t>-  </a:t>
            </a:r>
            <a:r>
              <a:rPr lang="pl-PL" sz="1000" dirty="0"/>
              <a:t>państwa   członkowskie przyjmują  wszelkie  niezbędne środki,  w  tym  środki  ustawodawcze,  wykonawcze  i  administracyjne,  by  chronić  interesy  finansowe  Unii,  w  szczególności  poprzez  zapobieganie  nieprawidłowościom  i  nadużyciom  </a:t>
            </a:r>
            <a:r>
              <a:rPr lang="pl-PL" sz="1000" dirty="0" smtClean="0"/>
              <a:t>finansowym</a:t>
            </a:r>
            <a:r>
              <a:rPr lang="pl-PL" sz="1000" dirty="0"/>
              <a:t>,  wykrywanie  ich  i  korygowanie</a:t>
            </a:r>
            <a:r>
              <a:rPr lang="pl-PL" sz="1000" dirty="0" smtClean="0"/>
              <a:t>.</a:t>
            </a:r>
            <a:r>
              <a:rPr lang="pl-PL" sz="1100" dirty="0" smtClean="0"/>
              <a:t>   </a:t>
            </a:r>
          </a:p>
          <a:p>
            <a:pPr marL="109728" indent="0" algn="just">
              <a:buNone/>
            </a:pPr>
            <a:r>
              <a:rPr lang="pl-PL" sz="1000" dirty="0" smtClean="0"/>
              <a:t>Szczegółowe   </a:t>
            </a:r>
            <a:r>
              <a:rPr lang="pl-PL" sz="1000" dirty="0"/>
              <a:t>wymagania   dotyczące   odpowiedzialności   państw członkowskich   za   zapobieganie   nadużyciom   </a:t>
            </a:r>
            <a:r>
              <a:rPr lang="pl-PL" sz="1000" dirty="0" smtClean="0"/>
              <a:t>finansowym zawiera  RWP, tj. rozporządzenie  </a:t>
            </a:r>
            <a:r>
              <a:rPr lang="pl-PL" sz="1000" dirty="0"/>
              <a:t>w  sprawie  wspólnych  przepisów  [rozporządzenie  Parlamentu  Europejskiego  i  Rady  (UE)  nr  1303/2013  z  dnia  17  grudnia  2013  r.  ustanawiające wspólne    przepisy    dotyczące    Europejskiego    Funduszu    Rozwoju    Regionalnego,    Europejskiego  Funduszu  Społecznego,  Funduszu  Spójności,  Europejskiego  Funduszu  Rolnego   na   rzecz   Rozwoju   Obszarów   Wiejskich   oraz   Europejskiego   Funduszu   Morskiego  i  Rybackiego  oraz  ustanawiające  przepisy  ogólne  dotyczące  Europejskiego  Funduszu  Rozwoju  Regionalnego,  Europejskiego  Funduszu  Społecznego,  Funduszu  Spójności   i   Europejskiego   Funduszu   Morskiego   </a:t>
            </a:r>
            <a:r>
              <a:rPr lang="pl-PL" sz="1000" dirty="0" smtClean="0"/>
              <a:t/>
            </a:r>
            <a:br>
              <a:rPr lang="pl-PL" sz="1000" dirty="0" smtClean="0"/>
            </a:br>
            <a:r>
              <a:rPr lang="pl-PL" sz="1000" dirty="0" smtClean="0"/>
              <a:t>i   </a:t>
            </a:r>
            <a:r>
              <a:rPr lang="pl-PL" sz="1000" dirty="0"/>
              <a:t>Rybackiego   oraz   uchylające rozporządzenie Rady (WE) nr </a:t>
            </a:r>
            <a:r>
              <a:rPr lang="pl-PL" sz="1000" dirty="0" smtClean="0"/>
              <a:t>1083/2006</a:t>
            </a:r>
            <a:endParaRPr lang="pl-PL" sz="800" dirty="0"/>
          </a:p>
        </p:txBody>
      </p:sp>
      <p:sp>
        <p:nvSpPr>
          <p:cNvPr id="3" name="Tytuł 2"/>
          <p:cNvSpPr>
            <a:spLocks noGrp="1"/>
          </p:cNvSpPr>
          <p:nvPr>
            <p:ph type="title"/>
          </p:nvPr>
        </p:nvSpPr>
        <p:spPr>
          <a:xfrm>
            <a:off x="461083" y="1065833"/>
            <a:ext cx="8229600" cy="364902"/>
          </a:xfrm>
        </p:spPr>
        <p:txBody>
          <a:bodyPr>
            <a:noAutofit/>
          </a:bodyPr>
          <a:lstStyle/>
          <a:p>
            <a:pPr algn="ctr"/>
            <a:r>
              <a:rPr lang="pl-PL" sz="2000" dirty="0" smtClean="0"/>
              <a:t>Nieprawidłowości i nadużycia finansowe - definicja</a:t>
            </a:r>
            <a:endParaRPr lang="pl-PL"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3" y="-99392"/>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611943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ole tekstowe 5"/>
          <p:cNvSpPr txBox="1"/>
          <p:nvPr/>
        </p:nvSpPr>
        <p:spPr>
          <a:xfrm>
            <a:off x="614488" y="2780928"/>
            <a:ext cx="7992888"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pl-PL" sz="1200" dirty="0"/>
              <a:t>W art. 1 ust. 2 rozporządzenia (WE) nr 2988/95z  dnia  18  grudnia  1995  r.5  w  sprawie  ochrony  interesów  finansowych  Wspólnot  Europejskich </a:t>
            </a:r>
            <a:r>
              <a:rPr lang="pl-PL" sz="1200" b="1" dirty="0"/>
              <a:t>„nieprawidłowość”</a:t>
            </a:r>
            <a:r>
              <a:rPr lang="pl-PL" sz="1200" dirty="0"/>
              <a:t> definiuje się jako: </a:t>
            </a:r>
          </a:p>
          <a:p>
            <a:r>
              <a:rPr lang="pl-PL" sz="1200" dirty="0"/>
              <a:t>„jakiekolwiek  naruszenie  przepisów  prawa  wspólnotowego  wynikające  z  działania  lub  zaniedbania   ze   strony   podmiotu   gospodarczego,   które   spowodowało   lub   mogło spowodować   szkodę   </a:t>
            </a:r>
            <a:br>
              <a:rPr lang="pl-PL" sz="1200" dirty="0"/>
            </a:br>
            <a:r>
              <a:rPr lang="pl-PL" sz="1200" dirty="0"/>
              <a:t>w   ogólnym   budżecie   Wspólnot   lub   w   budżetach,   które   są zarządzane  przez  Wspólnoty,  albo  poprzez  zmniejszenie  lub  utratę  przychodów,  które  pochodzą ze środków własnych pobieranych bezpośrednio w imieniu Wspólnot, albo też w związku z nieuzasadnionym wydatkiem</a:t>
            </a:r>
            <a:r>
              <a:rPr lang="pl-PL" sz="1200" dirty="0" smtClean="0"/>
              <a:t>”.</a:t>
            </a:r>
            <a:endParaRPr lang="pl-PL" sz="1200" dirty="0"/>
          </a:p>
        </p:txBody>
      </p:sp>
      <p:sp>
        <p:nvSpPr>
          <p:cNvPr id="7" name="pole tekstowe 6"/>
          <p:cNvSpPr txBox="1"/>
          <p:nvPr/>
        </p:nvSpPr>
        <p:spPr>
          <a:xfrm>
            <a:off x="579439" y="4293096"/>
            <a:ext cx="7992888"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pl-PL" sz="1200" dirty="0"/>
              <a:t>W  Konwencji  w  sprawie  ochrony  interesów  finansowych  Wspólnot  Europejskich6, sporządzonej   na   podstawie   art.   K.3   Traktatu   o   Unii   Europejskiej,   </a:t>
            </a:r>
            <a:r>
              <a:rPr lang="pl-PL" sz="1200" b="1" dirty="0"/>
              <a:t>„nadużycia finansowe”  </a:t>
            </a:r>
            <a:r>
              <a:rPr lang="pl-PL" sz="1200" dirty="0"/>
              <a:t>w  odniesieniu  do  wydatków  zdefiniowano  jako  umyślne  działanie  lub  zaniechanie dotyczące: </a:t>
            </a:r>
          </a:p>
          <a:p>
            <a:r>
              <a:rPr lang="pl-PL" sz="1200" dirty="0"/>
              <a:t>„– wykorzystania lub przedstawienia fałszywych, nieścisłych lub niekompletnych oświadczeń lub dokumentów, które ma na celu sprzeniewierzenie lub bezprawne zatrzymanie środków z budżetu ogólnego Wspólnot Europejskich lub z budżetów zarządzanych przez Wspólnoty Europejskie lub w ich imieniu; –  nieujawnienia  informacji  z  naruszeniem  szczególnego  obowiązku,  w  tym  samym celu; – niewłaściwego wykorzystania takich środków do celów innych niż te, na które zostały pierwotnie przyznane”. </a:t>
            </a:r>
            <a:endParaRPr lang="pl-PL" sz="1100" dirty="0"/>
          </a:p>
        </p:txBody>
      </p:sp>
    </p:spTree>
    <p:extLst>
      <p:ext uri="{BB962C8B-B14F-4D97-AF65-F5344CB8AC3E}">
        <p14:creationId xmlns:p14="http://schemas.microsoft.com/office/powerpoint/2010/main" val="898291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81328"/>
            <a:ext cx="8291264" cy="4837044"/>
          </a:xfrm>
        </p:spPr>
        <p:txBody>
          <a:bodyPr>
            <a:normAutofit lnSpcReduction="10000"/>
          </a:bodyPr>
          <a:lstStyle/>
          <a:p>
            <a:pPr marL="109728" indent="0" algn="just">
              <a:buNone/>
            </a:pPr>
            <a:r>
              <a:rPr lang="pl-PL" sz="1200" dirty="0"/>
              <a:t>Komisja   stosuje   szeroką   definicję   korupcji,   według   której   </a:t>
            </a:r>
            <a:r>
              <a:rPr lang="pl-PL" sz="1200" b="1" dirty="0"/>
              <a:t>korupcja </a:t>
            </a:r>
            <a:r>
              <a:rPr lang="pl-PL" sz="1200" dirty="0"/>
              <a:t>  to   nadużycie stanowiska (publicznego) dla korzyści prywatnych. Płatności o charakterze korupcyjnym ułatwiają   wiele   innych   rodzajów   nadużyć   finansowych,   takich   jak   wystawianie   fałszywych  faktur,  fikcyjne  wydatki  lub  nieprzestrzeganie  specyfikacji  zamówienia.  Najpowszechniejszą  formą  korupcji  </a:t>
            </a:r>
            <a:r>
              <a:rPr lang="pl-PL" sz="1200" dirty="0" smtClean="0"/>
              <a:t>są łapówki  </a:t>
            </a:r>
            <a:r>
              <a:rPr lang="pl-PL" sz="1200" dirty="0"/>
              <a:t>lub  inne  korzyści;  odbiorca  (korupcja  bierna) zgadza się </a:t>
            </a:r>
            <a:r>
              <a:rPr lang="pl-PL" sz="1200" dirty="0" smtClean="0"/>
              <a:t>przyjąć łapówkę </a:t>
            </a:r>
            <a:r>
              <a:rPr lang="pl-PL" sz="1200" dirty="0"/>
              <a:t>od dawcy (korupcja czynna) w zamian za przysługę. </a:t>
            </a:r>
            <a:endParaRPr lang="pl-PL" sz="1200" dirty="0" smtClean="0"/>
          </a:p>
          <a:p>
            <a:pPr marL="109728" indent="0" algn="just">
              <a:buNone/>
            </a:pPr>
            <a:endParaRPr lang="pl-PL" sz="200" dirty="0" smtClean="0"/>
          </a:p>
          <a:p>
            <a:pPr marL="109728" indent="0" algn="just">
              <a:buNone/>
            </a:pPr>
            <a:r>
              <a:rPr lang="pl-PL" sz="1200" dirty="0" smtClean="0"/>
              <a:t>Wiele    </a:t>
            </a:r>
            <a:r>
              <a:rPr lang="pl-PL" sz="1200" dirty="0"/>
              <a:t>organizacji    używa    </a:t>
            </a:r>
            <a:r>
              <a:rPr lang="pl-PL" sz="1200" b="1" dirty="0"/>
              <a:t>strategii    zwalczania    nadużyć    finansowych</a:t>
            </a:r>
            <a:r>
              <a:rPr lang="pl-PL" sz="1200" dirty="0"/>
              <a:t>,    aby    zakomunikować   swoją   zdecydowaną   postawę   w   stosunku   do   zwalczania   i   wyeliminowania  tych  nadużyć.  </a:t>
            </a:r>
            <a:endParaRPr lang="pl-PL" sz="1200" dirty="0" smtClean="0"/>
          </a:p>
          <a:p>
            <a:pPr marL="109728" indent="0" algn="just">
              <a:buNone/>
            </a:pPr>
            <a:r>
              <a:rPr lang="pl-PL" sz="1200" dirty="0" smtClean="0"/>
              <a:t>Taka strategia powinna  </a:t>
            </a:r>
            <a:r>
              <a:rPr lang="pl-PL" sz="1200" dirty="0"/>
              <a:t>być  prosta  i  </a:t>
            </a:r>
            <a:r>
              <a:rPr lang="pl-PL" sz="1200" dirty="0" smtClean="0"/>
              <a:t>skoncentrowana. Powinna uwzględniać  </a:t>
            </a:r>
            <a:r>
              <a:rPr lang="pl-PL" sz="1200" dirty="0"/>
              <a:t>następujące obszary tematyczne</a:t>
            </a:r>
            <a:r>
              <a:rPr lang="pl-PL" sz="1200" dirty="0" smtClean="0"/>
              <a:t>:</a:t>
            </a:r>
          </a:p>
          <a:p>
            <a:pPr marL="109728" indent="0" algn="just">
              <a:buNone/>
            </a:pPr>
            <a:r>
              <a:rPr lang="pl-PL" sz="1200" dirty="0" smtClean="0"/>
              <a:t> •strategie </a:t>
            </a:r>
            <a:r>
              <a:rPr lang="pl-PL" sz="1200" dirty="0"/>
              <a:t>rozwoju kultury zwalczania nadużyć; </a:t>
            </a:r>
            <a:endParaRPr lang="pl-PL" sz="1200" dirty="0" smtClean="0"/>
          </a:p>
          <a:p>
            <a:pPr marL="109728" indent="0" algn="just">
              <a:buNone/>
            </a:pPr>
            <a:r>
              <a:rPr lang="pl-PL" sz="1200" dirty="0" smtClean="0"/>
              <a:t> •</a:t>
            </a:r>
            <a:r>
              <a:rPr lang="pl-PL" sz="1200" dirty="0"/>
              <a:t>przypisanie    obowiązków    związanych    ze    zwalczaniem    </a:t>
            </a:r>
            <a:r>
              <a:rPr lang="pl-PL" sz="1200" dirty="0" smtClean="0"/>
              <a:t>nadużyć finansowych;</a:t>
            </a:r>
          </a:p>
          <a:p>
            <a:pPr marL="109728" indent="0" algn="just">
              <a:buNone/>
            </a:pPr>
            <a:r>
              <a:rPr lang="pl-PL" sz="1200" dirty="0" smtClean="0"/>
              <a:t> </a:t>
            </a:r>
            <a:r>
              <a:rPr lang="pl-PL" sz="1200" dirty="0"/>
              <a:t>•mechanizmy     zgłaszania     przypadków     podejrzenia     nadużycia </a:t>
            </a:r>
            <a:r>
              <a:rPr lang="pl-PL" sz="1200" dirty="0" smtClean="0"/>
              <a:t>finansowego;</a:t>
            </a:r>
          </a:p>
          <a:p>
            <a:pPr marL="109728" indent="0" algn="just">
              <a:buNone/>
            </a:pPr>
            <a:r>
              <a:rPr lang="pl-PL" sz="1200" dirty="0" smtClean="0"/>
              <a:t> •</a:t>
            </a:r>
            <a:r>
              <a:rPr lang="pl-PL" sz="1200" dirty="0"/>
              <a:t>współpracę różnych podmiotów</a:t>
            </a:r>
            <a:r>
              <a:rPr lang="pl-PL" sz="1200" dirty="0" smtClean="0"/>
              <a:t>.</a:t>
            </a:r>
          </a:p>
          <a:p>
            <a:pPr marL="109728" indent="0" algn="just">
              <a:buNone/>
            </a:pPr>
            <a:endParaRPr lang="pl-PL" sz="500" dirty="0" smtClean="0"/>
          </a:p>
          <a:p>
            <a:pPr marL="109728" indent="0" algn="just">
              <a:buNone/>
            </a:pPr>
            <a:r>
              <a:rPr lang="pl-PL" sz="1200" dirty="0" smtClean="0"/>
              <a:t> Strategia powinna  </a:t>
            </a:r>
            <a:r>
              <a:rPr lang="pl-PL" sz="1200" dirty="0"/>
              <a:t>być </a:t>
            </a:r>
            <a:r>
              <a:rPr lang="pl-PL" sz="1200" dirty="0" smtClean="0"/>
              <a:t>widoczna  </a:t>
            </a:r>
            <a:r>
              <a:rPr lang="pl-PL" sz="1200" dirty="0"/>
              <a:t>(przekazywana  do  wiadomości wszystkim  nowym  pracownikom,  również  w  intranecie),  a  pracownicy  powinni  w  oczywisty  sposób  dostrzegać  jej  aktywną  realizację  dzięki  takim  środkom  jak  regularne   informowanie   o   sprawach   dotyczących   nadużyć   finansowych   oraz   wynikach  dochodzeń  w  sprawach  nadużyć  finansowych. </a:t>
            </a:r>
            <a:endParaRPr lang="pl-PL" sz="1200" dirty="0" smtClean="0"/>
          </a:p>
          <a:p>
            <a:pPr marL="109728" indent="0" algn="just">
              <a:buNone/>
            </a:pPr>
            <a:r>
              <a:rPr lang="pl-PL" sz="1200" dirty="0" smtClean="0"/>
              <a:t>Najostrzejszą  </a:t>
            </a:r>
            <a:r>
              <a:rPr lang="pl-PL" sz="1200" dirty="0"/>
              <a:t>formą  prewencyjnej  obrony  przez  nadużyciami  finansowymi  jest  funkcjonowanie   solidnego   systemu   kontroli   wewnętrznej,   zaprojektowanego   i   funkcjonującego   w   sposób   zapewniający   reakcję   proporcjonalną   do   </a:t>
            </a:r>
            <a:r>
              <a:rPr lang="pl-PL" sz="1200" dirty="0" smtClean="0"/>
              <a:t>zagrożeń stwierdzonych  </a:t>
            </a:r>
            <a:r>
              <a:rPr lang="pl-PL" sz="1200" dirty="0"/>
              <a:t>w  trakcie  oceny  ryzyka.  Organizacja  powinna  jednak  dążyć  też  do  stworzenia   prawidłowych   struktur   i   </a:t>
            </a:r>
            <a:r>
              <a:rPr lang="pl-PL" sz="1200" dirty="0" smtClean="0"/>
              <a:t>kultury   </a:t>
            </a:r>
            <a:r>
              <a:rPr lang="pl-PL" sz="1200" dirty="0"/>
              <a:t>zniechęcającej   do   potencjalnych   nieuczciwych </a:t>
            </a:r>
            <a:r>
              <a:rPr lang="pl-PL" sz="1200" dirty="0" err="1" smtClean="0"/>
              <a:t>zachowań</a:t>
            </a:r>
            <a:r>
              <a:rPr lang="pl-PL" sz="1200" dirty="0" smtClean="0"/>
              <a:t>. </a:t>
            </a:r>
            <a:endParaRPr lang="pl-PL" sz="1200" dirty="0"/>
          </a:p>
        </p:txBody>
      </p:sp>
      <p:sp>
        <p:nvSpPr>
          <p:cNvPr id="3" name="Tytuł 2"/>
          <p:cNvSpPr>
            <a:spLocks noGrp="1"/>
          </p:cNvSpPr>
          <p:nvPr>
            <p:ph type="title"/>
          </p:nvPr>
        </p:nvSpPr>
        <p:spPr>
          <a:xfrm>
            <a:off x="457200" y="1196752"/>
            <a:ext cx="8229600" cy="220886"/>
          </a:xfrm>
        </p:spPr>
        <p:txBody>
          <a:bodyPr>
            <a:noAutofit/>
          </a:bodyPr>
          <a:lstStyle/>
          <a:p>
            <a:pPr algn="ctr"/>
            <a:r>
              <a:rPr lang="pl-PL" sz="2000" dirty="0" smtClean="0"/>
              <a:t>Korupcja i strategia zwalczania nadużyć finansowych</a:t>
            </a:r>
            <a:endParaRPr lang="pl-PL"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3"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97658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519260" y="1125492"/>
            <a:ext cx="5050905" cy="2879572"/>
          </a:xfrm>
        </p:spPr>
        <p:txBody>
          <a:bodyPr>
            <a:normAutofit fontScale="25000" lnSpcReduction="20000"/>
          </a:bodyPr>
          <a:lstStyle/>
          <a:p>
            <a:pPr marL="109728" indent="0" algn="just">
              <a:buNone/>
            </a:pPr>
            <a:r>
              <a:rPr lang="pl-PL" sz="5200" dirty="0" smtClean="0"/>
              <a:t>Stworzenie </a:t>
            </a:r>
            <a:r>
              <a:rPr lang="pl-PL" sz="5200" dirty="0"/>
              <a:t>kultury zwalczania nadużyć ma kluczowe znaczenie zarówno pod względem powstrzymania potencjalnych oszustów, jak i maksymalnego zaangażowania pracowników w zwalczanie </a:t>
            </a:r>
            <a:r>
              <a:rPr lang="pl-PL" sz="5200" dirty="0" smtClean="0"/>
              <a:t>nadużyć. Duże znaczenie ma również zastosowanie niżej wymienionych mechanizmów </a:t>
            </a:r>
            <a:r>
              <a:rPr lang="pl-PL" sz="5200" dirty="0"/>
              <a:t>i </a:t>
            </a:r>
            <a:r>
              <a:rPr lang="pl-PL" sz="5200" dirty="0" err="1" smtClean="0"/>
              <a:t>zachowań</a:t>
            </a:r>
            <a:r>
              <a:rPr lang="pl-PL" sz="5200" dirty="0" smtClean="0"/>
              <a:t>:</a:t>
            </a:r>
          </a:p>
          <a:p>
            <a:pPr algn="just"/>
            <a:r>
              <a:rPr lang="pl-PL" sz="5200" dirty="0" smtClean="0"/>
              <a:t> deklaracja </a:t>
            </a:r>
            <a:r>
              <a:rPr lang="pl-PL" sz="5200" dirty="0"/>
              <a:t>misji </a:t>
            </a:r>
            <a:r>
              <a:rPr lang="pl-PL" sz="5200" dirty="0" smtClean="0"/>
              <a:t>– pokazanie wszystkim wewnętrznym </a:t>
            </a:r>
            <a:r>
              <a:rPr lang="pl-PL" sz="5200" dirty="0" smtClean="0"/>
              <a:t/>
            </a:r>
            <a:br>
              <a:rPr lang="pl-PL" sz="5200" dirty="0" smtClean="0"/>
            </a:br>
            <a:r>
              <a:rPr lang="pl-PL" sz="5200" dirty="0" smtClean="0"/>
              <a:t>i </a:t>
            </a:r>
            <a:r>
              <a:rPr lang="pl-PL" sz="5200" dirty="0" smtClean="0"/>
              <a:t>zewnętrznym </a:t>
            </a:r>
            <a:r>
              <a:rPr lang="pl-PL" sz="5200" dirty="0" smtClean="0"/>
              <a:t>obserwatorom, że </a:t>
            </a:r>
            <a:r>
              <a:rPr lang="pl-PL" sz="5200" dirty="0" smtClean="0"/>
              <a:t>organizacja dąży do osiągnięcia najwyższych norm etycznych;</a:t>
            </a:r>
          </a:p>
          <a:p>
            <a:pPr algn="just"/>
            <a:r>
              <a:rPr lang="pl-PL" sz="5200" dirty="0" smtClean="0"/>
              <a:t> </a:t>
            </a:r>
            <a:r>
              <a:rPr lang="pl-PL" sz="5200" dirty="0"/>
              <a:t>sygnał z góry – ustna lub pisemna informacja od kadry najwyższego </a:t>
            </a:r>
            <a:r>
              <a:rPr lang="pl-PL" sz="5200" dirty="0" smtClean="0"/>
              <a:t>szczebla, że </a:t>
            </a:r>
            <a:r>
              <a:rPr lang="pl-PL" sz="5200" dirty="0"/>
              <a:t>od wszystkich </a:t>
            </a:r>
            <a:r>
              <a:rPr lang="pl-PL" sz="5200" dirty="0" smtClean="0"/>
              <a:t>pracowników </a:t>
            </a:r>
            <a:r>
              <a:rPr lang="pl-PL" sz="5200" dirty="0"/>
              <a:t>i beneficjentów oczekuje się najwyższych standardów etycznych </a:t>
            </a:r>
            <a:r>
              <a:rPr lang="pl-PL" sz="5200" dirty="0" err="1"/>
              <a:t>zachowań</a:t>
            </a:r>
            <a:r>
              <a:rPr lang="pl-PL" sz="5200" dirty="0"/>
              <a:t> (w </a:t>
            </a:r>
            <a:r>
              <a:rPr lang="pl-PL" sz="5200" dirty="0" smtClean="0"/>
              <a:t>przypadku beneficjentów </a:t>
            </a:r>
            <a:r>
              <a:rPr lang="pl-PL" sz="5200" dirty="0"/>
              <a:t>informację tę można przekazać w pismach </a:t>
            </a:r>
            <a:r>
              <a:rPr lang="pl-PL" sz="5200" dirty="0" smtClean="0"/>
              <a:t/>
            </a:r>
            <a:br>
              <a:rPr lang="pl-PL" sz="5200" dirty="0" smtClean="0"/>
            </a:br>
            <a:r>
              <a:rPr lang="pl-PL" sz="5200" dirty="0" smtClean="0"/>
              <a:t>o </a:t>
            </a:r>
            <a:r>
              <a:rPr lang="pl-PL" sz="5200" dirty="0"/>
              <a:t>przyznaniu dotacji i umowach); </a:t>
            </a:r>
            <a:endParaRPr lang="pl-PL" sz="5200" dirty="0" smtClean="0"/>
          </a:p>
          <a:p>
            <a:pPr algn="just"/>
            <a:r>
              <a:rPr lang="pl-PL" sz="5200" dirty="0" smtClean="0"/>
              <a:t></a:t>
            </a:r>
            <a:r>
              <a:rPr lang="pl-PL" sz="5200" dirty="0"/>
              <a:t>kodeks postępowania – jednoznaczny kodeks etyczny, </a:t>
            </a:r>
            <a:endParaRPr lang="pl-PL" sz="5200" dirty="0" smtClean="0"/>
          </a:p>
        </p:txBody>
      </p:sp>
      <p:sp>
        <p:nvSpPr>
          <p:cNvPr id="3" name="Tytuł 2"/>
          <p:cNvSpPr>
            <a:spLocks noGrp="1"/>
          </p:cNvSpPr>
          <p:nvPr>
            <p:ph type="title"/>
          </p:nvPr>
        </p:nvSpPr>
        <p:spPr>
          <a:xfrm>
            <a:off x="457200" y="778869"/>
            <a:ext cx="8229600" cy="273867"/>
          </a:xfrm>
        </p:spPr>
        <p:txBody>
          <a:bodyPr>
            <a:noAutofit/>
          </a:bodyPr>
          <a:lstStyle/>
          <a:p>
            <a:endParaRPr lang="pl-PL" sz="18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1454"/>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0165" y="904926"/>
            <a:ext cx="3161687"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pole tekstowe 6"/>
          <p:cNvSpPr txBox="1"/>
          <p:nvPr/>
        </p:nvSpPr>
        <p:spPr>
          <a:xfrm>
            <a:off x="555551" y="4005064"/>
            <a:ext cx="8274255" cy="2169825"/>
          </a:xfrm>
          <a:prstGeom prst="rect">
            <a:avLst/>
          </a:prstGeom>
          <a:noFill/>
        </p:spPr>
        <p:txBody>
          <a:bodyPr wrap="square" rtlCol="0">
            <a:spAutoFit/>
          </a:bodyPr>
          <a:lstStyle/>
          <a:p>
            <a:pPr algn="just">
              <a:buClr>
                <a:schemeClr val="accent1">
                  <a:lumMod val="75000"/>
                </a:schemeClr>
              </a:buClr>
              <a:buSzPct val="103000"/>
            </a:pPr>
            <a:r>
              <a:rPr lang="pl-PL" sz="1300" dirty="0" smtClean="0"/>
              <a:t>      do </a:t>
            </a:r>
            <a:r>
              <a:rPr lang="pl-PL" sz="1300" dirty="0"/>
              <a:t>którego przestrzegania muszą rutynowo zobowiązać się wszyscy pracownicy i </a:t>
            </a:r>
            <a:r>
              <a:rPr lang="pl-PL" sz="1300" dirty="0" smtClean="0"/>
              <a:t>który</a:t>
            </a:r>
          </a:p>
          <a:p>
            <a:pPr algn="just">
              <a:buClr>
                <a:schemeClr val="accent1">
                  <a:lumMod val="75000"/>
                </a:schemeClr>
              </a:buClr>
              <a:buSzPct val="103000"/>
            </a:pPr>
            <a:r>
              <a:rPr lang="pl-PL" sz="1300" dirty="0"/>
              <a:t> </a:t>
            </a:r>
            <a:r>
              <a:rPr lang="pl-PL" sz="1300" dirty="0" smtClean="0"/>
              <a:t>   </a:t>
            </a:r>
            <a:r>
              <a:rPr lang="pl-PL" sz="1300" dirty="0" smtClean="0"/>
              <a:t>  obejmuje </a:t>
            </a:r>
            <a:r>
              <a:rPr lang="pl-PL" sz="1300" dirty="0"/>
              <a:t>następujące obszary tematyczne: </a:t>
            </a:r>
          </a:p>
          <a:p>
            <a:pPr algn="just"/>
            <a:r>
              <a:rPr lang="pl-PL" sz="1300" dirty="0" smtClean="0"/>
              <a:t>      - konflikt </a:t>
            </a:r>
            <a:r>
              <a:rPr lang="pl-PL" sz="1300" dirty="0"/>
              <a:t>interesów – objaśnienie oraz wymogi i procedury dotyczące zgłoszenia </a:t>
            </a:r>
            <a:r>
              <a:rPr lang="pl-PL" sz="1300" dirty="0" smtClean="0"/>
              <a:t>konfliktu</a:t>
            </a:r>
          </a:p>
          <a:p>
            <a:pPr algn="just"/>
            <a:r>
              <a:rPr lang="pl-PL" sz="1300" dirty="0"/>
              <a:t> </a:t>
            </a:r>
            <a:r>
              <a:rPr lang="pl-PL" sz="1300" dirty="0" smtClean="0"/>
              <a:t>     interesów</a:t>
            </a:r>
            <a:r>
              <a:rPr lang="pl-PL" sz="1300" dirty="0"/>
              <a:t>; </a:t>
            </a:r>
          </a:p>
          <a:p>
            <a:pPr algn="just"/>
            <a:r>
              <a:rPr lang="pl-PL" sz="1300" dirty="0" smtClean="0"/>
              <a:t>      - podarunki </a:t>
            </a:r>
            <a:r>
              <a:rPr lang="pl-PL" sz="1300" dirty="0"/>
              <a:t>i politykę w obszarze gościnności </a:t>
            </a:r>
          </a:p>
          <a:p>
            <a:pPr algn="just"/>
            <a:r>
              <a:rPr lang="pl-PL" sz="1300" dirty="0" smtClean="0"/>
              <a:t>      </a:t>
            </a:r>
            <a:r>
              <a:rPr lang="pl-PL" sz="1300" dirty="0"/>
              <a:t>- </a:t>
            </a:r>
            <a:r>
              <a:rPr lang="pl-PL" sz="1300" dirty="0" smtClean="0"/>
              <a:t>objaśnienie </a:t>
            </a:r>
            <a:r>
              <a:rPr lang="pl-PL" sz="1300" dirty="0"/>
              <a:t>i obowiązki pracowników odpowiedzialnych za przestrzeganie wymogów; </a:t>
            </a:r>
          </a:p>
          <a:p>
            <a:pPr algn="just"/>
            <a:r>
              <a:rPr lang="pl-PL" sz="1300" dirty="0" smtClean="0"/>
              <a:t>      -  informacje </a:t>
            </a:r>
            <a:r>
              <a:rPr lang="pl-PL" sz="1300" dirty="0"/>
              <a:t>poufne – objaśnienie i obowiązki pracowników;</a:t>
            </a:r>
          </a:p>
          <a:p>
            <a:pPr algn="just"/>
            <a:r>
              <a:rPr lang="pl-PL" sz="1300" dirty="0" smtClean="0"/>
              <a:t>      </a:t>
            </a:r>
            <a:r>
              <a:rPr lang="pl-PL" sz="1300" dirty="0"/>
              <a:t>- </a:t>
            </a:r>
            <a:r>
              <a:rPr lang="pl-PL" sz="1300" dirty="0" smtClean="0"/>
              <a:t>obowiązek </a:t>
            </a:r>
            <a:r>
              <a:rPr lang="pl-PL" sz="1300" dirty="0"/>
              <a:t>zgłaszania podejrzenia popełnienia nadużycia finansowego. </a:t>
            </a:r>
          </a:p>
          <a:p>
            <a:pPr algn="just"/>
            <a:endParaRPr lang="pl-PL" sz="100" dirty="0"/>
          </a:p>
          <a:p>
            <a:pPr algn="just"/>
            <a:r>
              <a:rPr lang="pl-PL" sz="1300" dirty="0"/>
              <a:t>Wszyscy pracownicy powinni przestrzegać takich zasad jak rzetelność, obiektywizm, </a:t>
            </a:r>
            <a:r>
              <a:rPr lang="pl-PL" sz="1300" dirty="0" smtClean="0"/>
              <a:t> odpowiedzialność </a:t>
            </a:r>
            <a:r>
              <a:rPr lang="pl-PL" sz="1300" dirty="0"/>
              <a:t>i uczciwość.</a:t>
            </a:r>
          </a:p>
        </p:txBody>
      </p:sp>
      <p:sp>
        <p:nvSpPr>
          <p:cNvPr id="8" name="pole tekstowe 7"/>
          <p:cNvSpPr txBox="1"/>
          <p:nvPr/>
        </p:nvSpPr>
        <p:spPr>
          <a:xfrm>
            <a:off x="5436096" y="3763780"/>
            <a:ext cx="3600399" cy="338554"/>
          </a:xfrm>
          <a:prstGeom prst="rect">
            <a:avLst/>
          </a:prstGeom>
          <a:noFill/>
        </p:spPr>
        <p:txBody>
          <a:bodyPr wrap="square" rtlCol="0">
            <a:spAutoFit/>
          </a:bodyPr>
          <a:lstStyle/>
          <a:p>
            <a:r>
              <a:rPr lang="pl-PL" sz="800" dirty="0" err="1" smtClean="0"/>
              <a:t>Źródło:https</a:t>
            </a:r>
            <a:r>
              <a:rPr lang="pl-PL" sz="800" dirty="0"/>
              <a:t>://ec.europa.eu/regional_policy/sources/docgener/informat/2014/guidance_fraud_risk_assessment_pl.pdf </a:t>
            </a:r>
          </a:p>
        </p:txBody>
      </p:sp>
    </p:spTree>
    <p:extLst>
      <p:ext uri="{BB962C8B-B14F-4D97-AF65-F5344CB8AC3E}">
        <p14:creationId xmlns:p14="http://schemas.microsoft.com/office/powerpoint/2010/main" val="3586913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43772"/>
            <a:ext cx="8229600" cy="5093540"/>
          </a:xfrm>
        </p:spPr>
        <p:txBody>
          <a:bodyPr>
            <a:noAutofit/>
          </a:bodyPr>
          <a:lstStyle/>
          <a:p>
            <a:pPr marL="109728" indent="0">
              <a:buNone/>
            </a:pPr>
            <a:r>
              <a:rPr lang="pl-PL" sz="1200" dirty="0" smtClean="0"/>
              <a:t>Należy również:</a:t>
            </a:r>
          </a:p>
          <a:p>
            <a:pPr algn="just"/>
            <a:r>
              <a:rPr lang="pl-PL" sz="1200" dirty="0" smtClean="0"/>
              <a:t>zapewnić </a:t>
            </a:r>
            <a:r>
              <a:rPr lang="pl-PL" sz="1200" dirty="0"/>
              <a:t>wyraźny </a:t>
            </a:r>
            <a:r>
              <a:rPr lang="pl-PL" sz="1200" b="1" dirty="0"/>
              <a:t>podział obowiązków </a:t>
            </a:r>
            <a:r>
              <a:rPr lang="pl-PL" sz="1200" dirty="0"/>
              <a:t>na potrzeby utworzenia systemów zarządzania i kontroli spełniających wymogi UE oraz sprawdzania skuteczności  funkcjonowania  tych  systemów  pod  względem  zapobiegania  nadużyciom  finansowym,  wykrywania  tych  nadużyć  i  ich  </a:t>
            </a:r>
            <a:r>
              <a:rPr lang="pl-PL" sz="1200" dirty="0" smtClean="0"/>
              <a:t>korygowania,</a:t>
            </a:r>
            <a:endParaRPr lang="pl-PL" sz="1200" dirty="0"/>
          </a:p>
          <a:p>
            <a:pPr algn="just"/>
            <a:r>
              <a:rPr lang="pl-PL" sz="1200" b="1" dirty="0" smtClean="0"/>
              <a:t>prowadzić </a:t>
            </a:r>
            <a:r>
              <a:rPr lang="pl-PL" sz="1200" b="1" dirty="0" smtClean="0"/>
              <a:t>szkolenia i zwiększać </a:t>
            </a:r>
            <a:r>
              <a:rPr lang="pl-PL" sz="1200" b="1" dirty="0" smtClean="0"/>
              <a:t>świadomość </a:t>
            </a:r>
            <a:r>
              <a:rPr lang="pl-PL" sz="1200" dirty="0" smtClean="0"/>
              <a:t>kultury zwalczania naduży</a:t>
            </a:r>
            <a:r>
              <a:rPr lang="pl-PL" sz="1200" dirty="0"/>
              <a:t>ć</a:t>
            </a:r>
            <a:r>
              <a:rPr lang="pl-PL" sz="1200" dirty="0" smtClean="0"/>
              <a:t> oraz pomagać </a:t>
            </a:r>
            <a:r>
              <a:rPr lang="pl-PL" sz="1200" dirty="0" smtClean="0"/>
              <a:t/>
            </a:r>
            <a:br>
              <a:rPr lang="pl-PL" sz="1200" dirty="0" smtClean="0"/>
            </a:br>
            <a:r>
              <a:rPr lang="pl-PL" sz="1200" dirty="0" smtClean="0"/>
              <a:t>w rozpoznawaniu </a:t>
            </a:r>
            <a:r>
              <a:rPr lang="pl-PL" sz="1200" dirty="0" smtClean="0"/>
              <a:t>przypadków podejrzenia  </a:t>
            </a:r>
            <a:r>
              <a:rPr lang="pl-PL" sz="1200" dirty="0"/>
              <a:t>nadużycia  i  na  nie  </a:t>
            </a:r>
            <a:r>
              <a:rPr lang="pl-PL" sz="1200" dirty="0" smtClean="0"/>
              <a:t>reagować</a:t>
            </a:r>
            <a:r>
              <a:rPr lang="pl-PL" sz="1200" dirty="0"/>
              <a:t>,</a:t>
            </a:r>
          </a:p>
          <a:p>
            <a:pPr algn="just"/>
            <a:r>
              <a:rPr lang="pl-PL" sz="1200" dirty="0" smtClean="0"/>
              <a:t>zaprojektować </a:t>
            </a:r>
            <a:r>
              <a:rPr lang="pl-PL" sz="1200" dirty="0" smtClean="0"/>
              <a:t>i wprowadzić do funkcjonowania </a:t>
            </a:r>
            <a:r>
              <a:rPr lang="pl-PL" sz="1200" b="1" dirty="0" smtClean="0"/>
              <a:t>system  </a:t>
            </a:r>
            <a:r>
              <a:rPr lang="pl-PL" sz="1200" b="1" dirty="0"/>
              <a:t>kontroli  </a:t>
            </a:r>
            <a:r>
              <a:rPr lang="pl-PL" sz="1200" b="1" dirty="0" smtClean="0"/>
              <a:t>wewnętrznej</a:t>
            </a:r>
            <a:r>
              <a:rPr lang="pl-PL" sz="1200" dirty="0" smtClean="0"/>
              <a:t>. Kontrole  </a:t>
            </a:r>
            <a:r>
              <a:rPr lang="pl-PL" sz="1200" dirty="0"/>
              <a:t>zarządcze  muszą  być  dokładne,  a  powiązane  z  nimi  kontrole  na  miejscu  muszą  być  oparte  na  ryzyku  </a:t>
            </a:r>
            <a:r>
              <a:rPr lang="pl-PL" sz="1200" dirty="0" smtClean="0"/>
              <a:t/>
            </a:r>
            <a:br>
              <a:rPr lang="pl-PL" sz="1200" dirty="0" smtClean="0"/>
            </a:br>
            <a:r>
              <a:rPr lang="pl-PL" sz="1200" dirty="0" smtClean="0"/>
              <a:t>i  </a:t>
            </a:r>
            <a:r>
              <a:rPr lang="pl-PL" sz="1200" dirty="0"/>
              <a:t>prowadzone  w  dostatecznym  zakresie  przedmiotowym. Gruntowne        kontrole        zarządcze        </a:t>
            </a:r>
            <a:r>
              <a:rPr lang="pl-PL" sz="1200" dirty="0" smtClean="0"/>
              <a:t>zwiększą prawdopodobieństwo   </a:t>
            </a:r>
            <a:r>
              <a:rPr lang="pl-PL" sz="1200" dirty="0"/>
              <a:t>wykrycia   przypadków   potencjalnych   nadużyć. </a:t>
            </a:r>
            <a:endParaRPr lang="pl-PL" sz="1200" dirty="0" smtClean="0"/>
          </a:p>
          <a:p>
            <a:endParaRPr lang="pl-PL" sz="1000" dirty="0"/>
          </a:p>
          <a:p>
            <a:pPr marL="109728" indent="0" algn="just">
              <a:buSzPct val="90000"/>
              <a:buNone/>
            </a:pPr>
            <a:r>
              <a:rPr lang="pl-PL" sz="1200" dirty="0" smtClean="0"/>
              <a:t>Mocno  </a:t>
            </a:r>
            <a:r>
              <a:rPr lang="pl-PL" sz="1200" dirty="0"/>
              <a:t>zakorzeniona  kultura  etyczna  i  sprawny  system  kontroli  wewnętrznej  nie  mogą  zapewnić  całkowitej  ochrony  przed  osobami  dopuszczającymi  się  </a:t>
            </a:r>
            <a:r>
              <a:rPr lang="pl-PL" sz="1200" dirty="0" smtClean="0"/>
              <a:t>nadużyć finansowych</a:t>
            </a:r>
            <a:r>
              <a:rPr lang="pl-PL" sz="1200" dirty="0"/>
              <a:t>. W strategii zwalczania nadużyć finansowych należy </a:t>
            </a:r>
            <a:r>
              <a:rPr lang="pl-PL" sz="1200" dirty="0" smtClean="0"/>
              <a:t>uwzględnić również możliwość   </a:t>
            </a:r>
            <a:r>
              <a:rPr lang="pl-PL" sz="1200" dirty="0"/>
              <a:t>pojawienia   się   kolejnych   przypadków   nadużyć,   które   </a:t>
            </a:r>
            <a:r>
              <a:rPr lang="pl-PL" sz="1200" dirty="0" smtClean="0"/>
              <a:t>wymagają opracowania </a:t>
            </a:r>
            <a:r>
              <a:rPr lang="pl-PL" sz="1200" dirty="0"/>
              <a:t>i wdrożenia szeregu środków służących ich </a:t>
            </a:r>
            <a:r>
              <a:rPr lang="pl-PL" sz="1200" dirty="0" smtClean="0"/>
              <a:t>wykrywaniu: </a:t>
            </a:r>
            <a:endParaRPr lang="pl-PL" sz="1200" dirty="0" smtClean="0"/>
          </a:p>
          <a:p>
            <a:pPr algn="just">
              <a:buSzPct val="90000"/>
              <a:buFont typeface="Lucida Sans Unicode" panose="020B0602030504020204" pitchFamily="34" charset="0"/>
              <a:buChar char="⇒"/>
            </a:pPr>
            <a:r>
              <a:rPr lang="pl-PL" sz="1200" dirty="0" smtClean="0"/>
              <a:t>Wypracowanie </a:t>
            </a:r>
            <a:r>
              <a:rPr lang="pl-PL" sz="1200" dirty="0"/>
              <a:t>właściwego sposobu </a:t>
            </a:r>
            <a:r>
              <a:rPr lang="pl-PL" sz="1200" dirty="0" smtClean="0"/>
              <a:t>myślenia.</a:t>
            </a:r>
            <a:endParaRPr lang="pl-PL" sz="1200" dirty="0"/>
          </a:p>
          <a:p>
            <a:pPr algn="just">
              <a:buSzPct val="90000"/>
              <a:buFont typeface="Lucida Sans Unicode" panose="020B0602030504020204" pitchFamily="34" charset="0"/>
              <a:buChar char="⇒"/>
            </a:pPr>
            <a:r>
              <a:rPr lang="pl-PL" sz="1200" dirty="0" smtClean="0"/>
              <a:t>Przesłanki nadużyć </a:t>
            </a:r>
            <a:r>
              <a:rPr lang="pl-PL" sz="1200" dirty="0"/>
              <a:t>finansowych (sygnały ostrzegawcze</a:t>
            </a:r>
            <a:r>
              <a:rPr lang="pl-PL" sz="1200" dirty="0" smtClean="0"/>
              <a:t>).</a:t>
            </a:r>
            <a:endParaRPr lang="pl-PL" sz="1200" dirty="0"/>
          </a:p>
          <a:p>
            <a:pPr algn="just">
              <a:buSzPct val="90000"/>
              <a:buFont typeface="Lucida Sans Unicode" panose="020B0602030504020204" pitchFamily="34" charset="0"/>
              <a:buChar char="⇒"/>
            </a:pPr>
            <a:r>
              <a:rPr lang="pl-PL" sz="1200" dirty="0" smtClean="0"/>
              <a:t>Mechanizmy </a:t>
            </a:r>
            <a:r>
              <a:rPr lang="pl-PL" sz="1200" dirty="0"/>
              <a:t>zgłaszania </a:t>
            </a:r>
            <a:r>
              <a:rPr lang="pl-PL" sz="1200" dirty="0" smtClean="0"/>
              <a:t>nadużyć.</a:t>
            </a:r>
            <a:endParaRPr lang="pl-PL" sz="1200" dirty="0" smtClean="0"/>
          </a:p>
          <a:p>
            <a:pPr marL="109728" indent="0">
              <a:buNone/>
            </a:pPr>
            <a:endParaRPr lang="pl-PL" sz="1200" dirty="0" smtClean="0"/>
          </a:p>
          <a:p>
            <a:pPr marL="109728" indent="0" algn="just">
              <a:buNone/>
            </a:pPr>
            <a:r>
              <a:rPr lang="pl-PL" sz="1200" dirty="0"/>
              <a:t>W przypadku podejrzenia nadużycia i po jego prawidłowym zgłoszeniu IZ musi przekazać sprawę właściwemu organowi państwa członkowskiego w celu objęcia jej dochodzeniem i nałożenia sankcji, </a:t>
            </a:r>
            <a:r>
              <a:rPr lang="pl-PL" sz="1200" dirty="0" smtClean="0"/>
              <a:t/>
            </a:r>
            <a:br>
              <a:rPr lang="pl-PL" sz="1200" dirty="0" smtClean="0"/>
            </a:br>
            <a:r>
              <a:rPr lang="pl-PL" sz="1200" dirty="0" smtClean="0"/>
              <a:t>w </a:t>
            </a:r>
            <a:r>
              <a:rPr lang="pl-PL" sz="1200" dirty="0"/>
              <a:t>tym, w stosownych przypadkach, organom ds. zwalczania korupcji, przy czym należy poinformować również </a:t>
            </a:r>
            <a:r>
              <a:rPr lang="pl-PL" sz="1200" dirty="0" smtClean="0"/>
              <a:t>OLAF</a:t>
            </a:r>
            <a:r>
              <a:rPr lang="pl-PL" sz="1200" dirty="0"/>
              <a:t>, tj. Europejski Urząd ds. Zwalczania Nadużyć </a:t>
            </a:r>
            <a:r>
              <a:rPr lang="pl-PL" sz="1200" dirty="0" smtClean="0"/>
              <a:t>Finansowych.</a:t>
            </a:r>
            <a:endParaRPr lang="pl-PL" sz="1200" dirty="0" smtClean="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1454"/>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73623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916832"/>
            <a:ext cx="8229600" cy="4329511"/>
          </a:xfrm>
        </p:spPr>
        <p:txBody>
          <a:bodyPr>
            <a:normAutofit lnSpcReduction="10000"/>
          </a:bodyPr>
          <a:lstStyle/>
          <a:p>
            <a:pPr marL="109728" indent="0">
              <a:buNone/>
            </a:pPr>
            <a:r>
              <a:rPr lang="pl-PL" sz="1400" dirty="0">
                <a:solidFill>
                  <a:schemeClr val="accent1">
                    <a:lumMod val="50000"/>
                  </a:schemeClr>
                </a:solidFill>
              </a:rPr>
              <a:t>Obszary i procesy najbardziej zagrożone korupcją</a:t>
            </a:r>
            <a:r>
              <a:rPr lang="pl-PL" sz="1200" dirty="0">
                <a:solidFill>
                  <a:schemeClr val="accent1"/>
                </a:solidFill>
              </a:rPr>
              <a:t>:</a:t>
            </a:r>
          </a:p>
          <a:p>
            <a:pPr marL="109728" indent="0">
              <a:buNone/>
            </a:pPr>
            <a:r>
              <a:rPr lang="pl-PL" sz="1300" dirty="0"/>
              <a:t>W ramach działań założonych w projekcie </a:t>
            </a:r>
            <a:r>
              <a:rPr lang="pl-PL" sz="1300" dirty="0" smtClean="0"/>
              <a:t>Podkarpacki E-senior </a:t>
            </a:r>
            <a:r>
              <a:rPr lang="pl-PL" sz="1300" dirty="0"/>
              <a:t>najbardziej narażone na tego typu</a:t>
            </a:r>
          </a:p>
          <a:p>
            <a:pPr marL="109728" indent="0">
              <a:buNone/>
            </a:pPr>
            <a:r>
              <a:rPr lang="pl-PL" sz="1300" dirty="0"/>
              <a:t>proceder są:</a:t>
            </a:r>
          </a:p>
          <a:p>
            <a:pPr marL="109728" indent="0">
              <a:buNone/>
            </a:pPr>
            <a:r>
              <a:rPr lang="pl-PL" sz="1300" dirty="0"/>
              <a:t>- zamówienia w projekcie - preferowanie określonego dostawcy, zmowy cenowe, nie zgodne</a:t>
            </a:r>
          </a:p>
          <a:p>
            <a:pPr marL="109728" indent="0">
              <a:buNone/>
            </a:pPr>
            <a:r>
              <a:rPr lang="pl-PL" sz="1300" dirty="0"/>
              <a:t>z prawem stosowanie/nie stosowanie PZP/zasady konkurencyjności itp.</a:t>
            </a:r>
          </a:p>
          <a:p>
            <a:pPr marL="109728" indent="0">
              <a:buNone/>
            </a:pPr>
            <a:r>
              <a:rPr lang="pl-PL" sz="1300" dirty="0"/>
              <a:t>- sposób wykorzystywania środków unijnych – korupcja może obejmować wszystkie fazy </a:t>
            </a:r>
            <a:r>
              <a:rPr lang="pl-PL" sz="1300" dirty="0" smtClean="0"/>
              <a:t>i etapy wdrażania projektu (od naboru uczestników do projektu, przez realizację poszczególnych </a:t>
            </a:r>
            <a:r>
              <a:rPr lang="pl-PL" sz="1300" dirty="0"/>
              <a:t>etapów projektu i kontroli wydatków); korupcja może dotyczyć </a:t>
            </a:r>
            <a:r>
              <a:rPr lang="pl-PL" sz="1300" dirty="0" smtClean="0"/>
              <a:t>zarówno wnioskodawców</a:t>
            </a:r>
            <a:r>
              <a:rPr lang="pl-PL" sz="1300" dirty="0"/>
              <a:t>, jak i personelu projektu, osób decyzyjnych w JST</a:t>
            </a:r>
            <a:r>
              <a:rPr lang="pl-PL" sz="1300" dirty="0" smtClean="0"/>
              <a:t>.</a:t>
            </a:r>
          </a:p>
          <a:p>
            <a:pPr>
              <a:buFontTx/>
              <a:buChar char="-"/>
            </a:pPr>
            <a:endParaRPr lang="pl-PL" sz="1200" dirty="0" smtClean="0"/>
          </a:p>
          <a:p>
            <a:pPr marL="109728" indent="0">
              <a:buNone/>
            </a:pPr>
            <a:r>
              <a:rPr lang="pl-PL" sz="1400" dirty="0" smtClean="0">
                <a:solidFill>
                  <a:schemeClr val="accent1">
                    <a:lumMod val="50000"/>
                  </a:schemeClr>
                </a:solidFill>
              </a:rPr>
              <a:t>Procedur zapobiegania korupcji:</a:t>
            </a:r>
          </a:p>
          <a:p>
            <a:pPr marL="109728" indent="0">
              <a:buNone/>
            </a:pPr>
            <a:r>
              <a:rPr lang="pl-PL" sz="1300" dirty="0" smtClean="0"/>
              <a:t>1. Stosowanie </a:t>
            </a:r>
            <a:r>
              <a:rPr lang="pl-PL" sz="1300" dirty="0"/>
              <a:t>zasad uczciwej konkurencji, równego traktowania, bezstronności, </a:t>
            </a:r>
            <a:r>
              <a:rPr lang="pl-PL" sz="1300" dirty="0" smtClean="0"/>
              <a:t>obiektywizmu, jawności </a:t>
            </a:r>
            <a:r>
              <a:rPr lang="pl-PL" sz="1300" dirty="0"/>
              <a:t>i pisemności przy udzielaniu zamówień w projekcie</a:t>
            </a:r>
            <a:r>
              <a:rPr lang="pl-PL" sz="1300" dirty="0" smtClean="0"/>
              <a:t>,</a:t>
            </a:r>
          </a:p>
          <a:p>
            <a:pPr marL="452628" indent="-342900">
              <a:buAutoNum type="arabicPeriod"/>
            </a:pPr>
            <a:endParaRPr lang="pl-PL" sz="400" dirty="0"/>
          </a:p>
          <a:p>
            <a:pPr marL="109728" indent="0">
              <a:buNone/>
            </a:pPr>
            <a:r>
              <a:rPr lang="pl-PL" sz="1300" dirty="0"/>
              <a:t>2. </a:t>
            </a:r>
            <a:r>
              <a:rPr lang="pl-PL" sz="1300" dirty="0" smtClean="0"/>
              <a:t>Składania przez osoby wykonujące czynności związane z przygotowaniem i przeprowadzeniem </a:t>
            </a:r>
            <a:r>
              <a:rPr lang="pl-PL" sz="1300" dirty="0"/>
              <a:t>procedury wyboru wykonawcy, oświadczenia o braku </a:t>
            </a:r>
            <a:r>
              <a:rPr lang="pl-PL" sz="1300" dirty="0" smtClean="0"/>
              <a:t>wystąpienia okoliczności</a:t>
            </a:r>
            <a:r>
              <a:rPr lang="pl-PL" sz="1300" dirty="0"/>
              <a:t>, o których mowa </a:t>
            </a:r>
            <a:r>
              <a:rPr lang="pl-PL" sz="1300" dirty="0" smtClean="0"/>
              <a:t/>
            </a:r>
            <a:br>
              <a:rPr lang="pl-PL" sz="1300" dirty="0" smtClean="0"/>
            </a:br>
            <a:r>
              <a:rPr lang="pl-PL" sz="1300" dirty="0" smtClean="0"/>
              <a:t>w </a:t>
            </a:r>
            <a:r>
              <a:rPr lang="pl-PL" sz="1300" dirty="0"/>
              <a:t>art. 17 ust. 1 ustawy </a:t>
            </a:r>
            <a:r>
              <a:rPr lang="pl-PL" sz="1300" dirty="0" err="1"/>
              <a:t>Pzp</a:t>
            </a:r>
            <a:r>
              <a:rPr lang="pl-PL" sz="1300" dirty="0" smtClean="0"/>
              <a:t>. </a:t>
            </a:r>
          </a:p>
          <a:p>
            <a:pPr marL="109728" indent="0">
              <a:buNone/>
            </a:pPr>
            <a:endParaRPr lang="pl-PL" sz="400" dirty="0"/>
          </a:p>
          <a:p>
            <a:pPr marL="109728" indent="0">
              <a:buNone/>
            </a:pPr>
            <a:r>
              <a:rPr lang="pl-PL" sz="1300" dirty="0"/>
              <a:t>3. </a:t>
            </a:r>
            <a:r>
              <a:rPr lang="pl-PL" sz="1300" dirty="0" smtClean="0"/>
              <a:t>Stworzenie systemu kontroli wewnętrznej, skierowanej na skuteczne łagodzenie </a:t>
            </a:r>
            <a:r>
              <a:rPr lang="pl-PL" sz="1300" dirty="0" smtClean="0"/>
              <a:t>zidentyfikowanych rodzajów </a:t>
            </a:r>
            <a:r>
              <a:rPr lang="pl-PL" sz="1300" dirty="0"/>
              <a:t>ryzyka.</a:t>
            </a:r>
          </a:p>
        </p:txBody>
      </p:sp>
      <p:sp>
        <p:nvSpPr>
          <p:cNvPr id="3" name="Tytuł 2"/>
          <p:cNvSpPr>
            <a:spLocks noGrp="1"/>
          </p:cNvSpPr>
          <p:nvPr>
            <p:ph type="title"/>
          </p:nvPr>
        </p:nvSpPr>
        <p:spPr>
          <a:xfrm>
            <a:off x="457200" y="1268760"/>
            <a:ext cx="8229600" cy="432048"/>
          </a:xfrm>
        </p:spPr>
        <p:txBody>
          <a:bodyPr>
            <a:noAutofit/>
          </a:bodyPr>
          <a:lstStyle/>
          <a:p>
            <a:pPr algn="ctr"/>
            <a:r>
              <a:rPr lang="pl-PL" sz="2000" dirty="0"/>
              <a:t>Plan </a:t>
            </a:r>
            <a:r>
              <a:rPr lang="pl-PL" sz="2000" dirty="0" smtClean="0"/>
              <a:t>działań antykorupcyjnych </a:t>
            </a:r>
            <a:br>
              <a:rPr lang="pl-PL" sz="2000" dirty="0" smtClean="0"/>
            </a:br>
            <a:r>
              <a:rPr lang="pl-PL" sz="2000" dirty="0" smtClean="0"/>
              <a:t>w projekcie PODKARPACKI E-SENIOR</a:t>
            </a:r>
            <a:endParaRPr lang="pl-PL" sz="20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804"/>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74578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27389" y="1484784"/>
            <a:ext cx="8229600" cy="4378491"/>
          </a:xfrm>
        </p:spPr>
        <p:txBody>
          <a:bodyPr>
            <a:normAutofit/>
          </a:bodyPr>
          <a:lstStyle/>
          <a:p>
            <a:pPr marL="109728" indent="0" algn="just">
              <a:buNone/>
            </a:pPr>
            <a:r>
              <a:rPr lang="pl-PL" sz="1300" dirty="0"/>
              <a:t>4. Stosowanie polityki przeciwdziałania przejawom </a:t>
            </a:r>
            <a:r>
              <a:rPr lang="pl-PL" sz="1300" dirty="0" smtClean="0"/>
              <a:t>korupcji.</a:t>
            </a:r>
          </a:p>
          <a:p>
            <a:pPr marL="109728" indent="0" algn="just">
              <a:buNone/>
            </a:pPr>
            <a:endParaRPr lang="pl-PL" sz="500" dirty="0"/>
          </a:p>
          <a:p>
            <a:pPr marL="109728" indent="0" algn="just">
              <a:buNone/>
            </a:pPr>
            <a:r>
              <a:rPr lang="pl-PL" sz="1300" dirty="0"/>
              <a:t>5. Stosowanie mechanizmów umożliwiających sygnalizowanie o wystąpieniu nieprawidłowości </a:t>
            </a:r>
            <a:r>
              <a:rPr lang="pl-PL" sz="1300" dirty="0" smtClean="0"/>
              <a:t/>
            </a:r>
            <a:br>
              <a:rPr lang="pl-PL" sz="1300" dirty="0" smtClean="0"/>
            </a:br>
            <a:r>
              <a:rPr lang="pl-PL" sz="1300" dirty="0" smtClean="0"/>
              <a:t>i nadużyć finansowych.</a:t>
            </a:r>
          </a:p>
          <a:p>
            <a:pPr marL="109728" indent="0" algn="just">
              <a:buNone/>
            </a:pPr>
            <a:endParaRPr lang="pl-PL" sz="500" dirty="0"/>
          </a:p>
          <a:p>
            <a:pPr marL="109728" indent="0" algn="just">
              <a:buNone/>
            </a:pPr>
            <a:r>
              <a:rPr lang="pl-PL" sz="1300" dirty="0"/>
              <a:t>6. Stosowanie procedur w zakresie właściwego postępowania personelu projektu w </a:t>
            </a:r>
            <a:r>
              <a:rPr lang="pl-PL" sz="1300" dirty="0" smtClean="0"/>
              <a:t>sytuacji otrzymania </a:t>
            </a:r>
            <a:r>
              <a:rPr lang="pl-PL" sz="1300" dirty="0"/>
              <a:t>propozycji korupcyjnej itp</a:t>
            </a:r>
            <a:r>
              <a:rPr lang="pl-PL" sz="1300" dirty="0" smtClean="0"/>
              <a:t>.</a:t>
            </a:r>
          </a:p>
          <a:p>
            <a:pPr marL="109728" indent="0" algn="just">
              <a:buNone/>
            </a:pPr>
            <a:endParaRPr lang="pl-PL" sz="500" dirty="0"/>
          </a:p>
          <a:p>
            <a:pPr marL="109728" indent="0" algn="just">
              <a:buNone/>
            </a:pPr>
            <a:r>
              <a:rPr lang="pl-PL" sz="1300" dirty="0"/>
              <a:t>7. Stosowanie zasady „dwóch par oczu”, która dotyczyć będzie procesów związanych </a:t>
            </a:r>
            <a:r>
              <a:rPr lang="pl-PL" sz="1300" dirty="0" smtClean="0"/>
              <a:t>z wyborem </a:t>
            </a:r>
            <a:r>
              <a:rPr lang="pl-PL" sz="1300" dirty="0"/>
              <a:t>wykonawców, weryfikacji zamówień, kontroli wydatków w ramach </a:t>
            </a:r>
            <a:r>
              <a:rPr lang="pl-PL" sz="1300" dirty="0" smtClean="0"/>
              <a:t>projektu.</a:t>
            </a:r>
          </a:p>
          <a:p>
            <a:pPr marL="109728" indent="0" algn="just">
              <a:buNone/>
            </a:pPr>
            <a:endParaRPr lang="pl-PL" sz="500" dirty="0" smtClean="0"/>
          </a:p>
          <a:p>
            <a:pPr marL="109728" indent="0" algn="just">
              <a:buNone/>
            </a:pPr>
            <a:r>
              <a:rPr lang="pl-PL" sz="1300" dirty="0" smtClean="0"/>
              <a:t>8</a:t>
            </a:r>
            <a:r>
              <a:rPr lang="pl-PL" sz="1300" dirty="0"/>
              <a:t>. </a:t>
            </a:r>
            <a:r>
              <a:rPr lang="pl-PL" sz="1300" dirty="0" smtClean="0"/>
              <a:t>Obowiązek </a:t>
            </a:r>
            <a:r>
              <a:rPr lang="pl-PL" sz="1300" dirty="0"/>
              <a:t>składania deklaracji bezstronności na etapie wyboru wykonawców, </a:t>
            </a:r>
            <a:r>
              <a:rPr lang="pl-PL" sz="1300" dirty="0" smtClean="0"/>
              <a:t>zawierania umów </a:t>
            </a:r>
            <a:r>
              <a:rPr lang="pl-PL" sz="1300" dirty="0"/>
              <a:t>odpłatnych, których przedmiotem są usługi lub dostawy nabywane na </a:t>
            </a:r>
            <a:r>
              <a:rPr lang="pl-PL" sz="1300" dirty="0" smtClean="0"/>
              <a:t>podstawie ustawy </a:t>
            </a:r>
            <a:r>
              <a:rPr lang="pl-PL" sz="1300" dirty="0"/>
              <a:t>z dnia 29 stycznia 2004 r. Prawo zamówień publicznych/zasady </a:t>
            </a:r>
            <a:r>
              <a:rPr lang="pl-PL" sz="1300" dirty="0" smtClean="0"/>
              <a:t>konkurencyjności.</a:t>
            </a:r>
          </a:p>
          <a:p>
            <a:pPr marL="109728" indent="0" algn="just">
              <a:buNone/>
            </a:pPr>
            <a:endParaRPr lang="pl-PL" sz="500" dirty="0"/>
          </a:p>
          <a:p>
            <a:pPr marL="109728" indent="0" algn="just">
              <a:buNone/>
            </a:pPr>
            <a:r>
              <a:rPr lang="pl-PL" sz="1300" dirty="0"/>
              <a:t>9. </a:t>
            </a:r>
            <a:r>
              <a:rPr lang="pl-PL" sz="1300" dirty="0" smtClean="0"/>
              <a:t>Zobowiązanie </a:t>
            </a:r>
            <a:r>
              <a:rPr lang="pl-PL" sz="1300" dirty="0"/>
              <a:t>pracowników do ochrony danych i informacji zawartych w złożonych </a:t>
            </a:r>
            <a:r>
              <a:rPr lang="pl-PL" sz="1300" dirty="0" smtClean="0"/>
              <a:t>przez kandydatów </a:t>
            </a:r>
            <a:r>
              <a:rPr lang="pl-PL" sz="1300" dirty="0"/>
              <a:t>dokumentacjach rekrutacyjnych oraz ich właściwego przechowywania, </a:t>
            </a:r>
            <a:r>
              <a:rPr lang="pl-PL" sz="1300" dirty="0" smtClean="0"/>
              <a:t/>
            </a:r>
            <a:br>
              <a:rPr lang="pl-PL" sz="1300" dirty="0" smtClean="0"/>
            </a:br>
            <a:r>
              <a:rPr lang="pl-PL" sz="1300" dirty="0" smtClean="0"/>
              <a:t>a w szczególności </a:t>
            </a:r>
            <a:r>
              <a:rPr lang="pl-PL" sz="1300" dirty="0"/>
              <a:t>do nie wynoszenia dokumentów poza siedzibę </a:t>
            </a:r>
            <a:r>
              <a:rPr lang="pl-PL" sz="1300" dirty="0" smtClean="0"/>
              <a:t>instytucji.</a:t>
            </a:r>
            <a:endParaRPr lang="pl-PL" sz="1300" dirty="0"/>
          </a:p>
        </p:txBody>
      </p:sp>
      <p:sp>
        <p:nvSpPr>
          <p:cNvPr id="3" name="Tytuł 2"/>
          <p:cNvSpPr>
            <a:spLocks noGrp="1"/>
          </p:cNvSpPr>
          <p:nvPr>
            <p:ph type="title"/>
          </p:nvPr>
        </p:nvSpPr>
        <p:spPr>
          <a:xfrm>
            <a:off x="395536" y="1052736"/>
            <a:ext cx="8229600" cy="360040"/>
          </a:xfrm>
        </p:spPr>
        <p:txBody>
          <a:bodyPr>
            <a:normAutofit/>
          </a:bodyPr>
          <a:lstStyle/>
          <a:p>
            <a:pPr algn="ctr"/>
            <a:r>
              <a:rPr lang="pl-PL" sz="1600" dirty="0" smtClean="0"/>
              <a:t>Procedury zapobiegania korupcji c.d.</a:t>
            </a:r>
            <a:endParaRPr lang="pl-PL" sz="16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92"/>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69145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lnSpcReduction="10000"/>
          </a:bodyPr>
          <a:lstStyle/>
          <a:p>
            <a:pPr marL="109728" indent="0" algn="just">
              <a:buNone/>
            </a:pPr>
            <a:endParaRPr lang="pl-PL" sz="400" dirty="0" smtClean="0"/>
          </a:p>
          <a:p>
            <a:pPr marL="109728" indent="0" algn="just">
              <a:buNone/>
            </a:pPr>
            <a:r>
              <a:rPr lang="pl-PL" sz="1300" dirty="0" smtClean="0"/>
              <a:t>1. W przypadku powzięcia informacji o wystąpieniu nadużycia finansowego lub jego podejrzenia</a:t>
            </a:r>
            <a:r>
              <a:rPr lang="pl-PL" sz="1300" dirty="0"/>
              <a:t>, bez względu na źródło jego pochodzenia, Wnioskodawca i Partner </a:t>
            </a:r>
            <a:r>
              <a:rPr lang="pl-PL" sz="1300" dirty="0" smtClean="0"/>
              <a:t>zobowiązani są </a:t>
            </a:r>
            <a:r>
              <a:rPr lang="pl-PL" sz="1300" dirty="0"/>
              <a:t>do podjęcia niezbędnych działań mających na celu ochronę budżetu krajowego i </a:t>
            </a:r>
            <a:r>
              <a:rPr lang="pl-PL" sz="1300" dirty="0" smtClean="0"/>
              <a:t>unijnego od </a:t>
            </a:r>
            <a:r>
              <a:rPr lang="pl-PL" sz="1300" dirty="0"/>
              <a:t>poniesienia nieprawidłowego wydatku</a:t>
            </a:r>
            <a:r>
              <a:rPr lang="pl-PL" sz="1300" dirty="0" smtClean="0"/>
              <a:t>.</a:t>
            </a:r>
          </a:p>
          <a:p>
            <a:pPr marL="452628" indent="-342900" algn="just">
              <a:buAutoNum type="arabicPeriod"/>
            </a:pPr>
            <a:endParaRPr lang="pl-PL" sz="400" dirty="0"/>
          </a:p>
          <a:p>
            <a:pPr marL="109728" indent="0" algn="just">
              <a:buNone/>
            </a:pPr>
            <a:r>
              <a:rPr lang="pl-PL" sz="1300" dirty="0"/>
              <a:t>2. Zgodnie z art. 122 ust. 2 rozporządzenia ogólnego państwo członkowskie zobowiązane jest</a:t>
            </a:r>
          </a:p>
          <a:p>
            <a:pPr marL="109728" indent="0" algn="just">
              <a:buNone/>
            </a:pPr>
            <a:r>
              <a:rPr lang="pl-PL" sz="1300" dirty="0"/>
              <a:t>do informowania KE o stwierdzonych nieprawidłowościach, jeśli wkład z funduszy </a:t>
            </a:r>
            <a:r>
              <a:rPr lang="pl-PL" sz="1300" dirty="0" smtClean="0"/>
              <a:t>polityki spójności </a:t>
            </a:r>
            <a:r>
              <a:rPr lang="pl-PL" sz="1300" dirty="0"/>
              <a:t>w ramach danej nieprawidłowości przekracza 10 tys. euro. Do </a:t>
            </a:r>
            <a:r>
              <a:rPr lang="pl-PL" sz="1300" dirty="0" smtClean="0"/>
              <a:t>powiadamiania Komisji </a:t>
            </a:r>
            <a:r>
              <a:rPr lang="pl-PL" sz="1300" dirty="0"/>
              <a:t>Europejskiej o nieprawidłowościach służy system IMS, który został </a:t>
            </a:r>
            <a:r>
              <a:rPr lang="pl-PL" sz="1300" dirty="0" smtClean="0"/>
              <a:t>uruchomiony przez </a:t>
            </a:r>
            <a:r>
              <a:rPr lang="pl-PL" sz="1300" dirty="0"/>
              <a:t>KE w celu umożliwienia państwom członkowskim wywiązywania się z </a:t>
            </a:r>
            <a:r>
              <a:rPr lang="pl-PL" sz="1300" dirty="0" smtClean="0"/>
              <a:t>obowiązku informowania </a:t>
            </a:r>
            <a:br>
              <a:rPr lang="pl-PL" sz="1300" dirty="0" smtClean="0"/>
            </a:br>
            <a:r>
              <a:rPr lang="pl-PL" sz="1300" dirty="0" smtClean="0"/>
              <a:t>o </a:t>
            </a:r>
            <a:r>
              <a:rPr lang="pl-PL" sz="1300" dirty="0"/>
              <a:t>nieprawidłowościach</a:t>
            </a:r>
            <a:r>
              <a:rPr lang="pl-PL" sz="1300" dirty="0" smtClean="0"/>
              <a:t>.</a:t>
            </a:r>
          </a:p>
          <a:p>
            <a:pPr marL="109728" indent="0" algn="just">
              <a:buNone/>
            </a:pPr>
            <a:endParaRPr lang="pl-PL" sz="400" dirty="0"/>
          </a:p>
          <a:p>
            <a:pPr marL="109728" indent="0" algn="just">
              <a:buNone/>
            </a:pPr>
            <a:r>
              <a:rPr lang="pl-PL" sz="1300" dirty="0"/>
              <a:t>3. Szczegółowe zasady korygowania nieprawidłowości, prowadzenia rejestru nieprawidłowości</a:t>
            </a:r>
          </a:p>
          <a:p>
            <a:pPr marL="109728" indent="0" algn="just">
              <a:buNone/>
            </a:pPr>
            <a:r>
              <a:rPr lang="pl-PL" sz="1300" dirty="0"/>
              <a:t>i rejestru kwot podlegających procedurze odzyskiwania oraz kwot wycofanych znajdują </a:t>
            </a:r>
            <a:r>
              <a:rPr lang="pl-PL" sz="1300" dirty="0" smtClean="0"/>
              <a:t/>
            </a:r>
            <a:br>
              <a:rPr lang="pl-PL" sz="1300" dirty="0" smtClean="0"/>
            </a:br>
            <a:r>
              <a:rPr lang="pl-PL" sz="1300" dirty="0" smtClean="0"/>
              <a:t>się w </a:t>
            </a:r>
            <a:r>
              <a:rPr lang="pl-PL" sz="1300" i="1" dirty="0" smtClean="0"/>
              <a:t>Wytycznych </a:t>
            </a:r>
            <a:r>
              <a:rPr lang="pl-PL" sz="1300" i="1" dirty="0"/>
              <a:t>w zakresie sposobu korygowania i odzyskiwania nieprawidłowo poniesionych</a:t>
            </a:r>
          </a:p>
          <a:p>
            <a:pPr marL="109728" indent="0" algn="just">
              <a:buNone/>
            </a:pPr>
            <a:r>
              <a:rPr lang="pl-PL" sz="1300" i="1" dirty="0"/>
              <a:t>wydatków oraz raportowania nieprawidłowości w ramach programów operacyjnych polityki</a:t>
            </a:r>
          </a:p>
          <a:p>
            <a:pPr marL="109728" indent="0" algn="just">
              <a:buNone/>
            </a:pPr>
            <a:r>
              <a:rPr lang="pl-PL" sz="1300" i="1" dirty="0"/>
              <a:t>spójności na lata 2014-2020</a:t>
            </a:r>
            <a:r>
              <a:rPr lang="pl-PL" sz="1300" i="1" dirty="0" smtClean="0"/>
              <a:t>.</a:t>
            </a:r>
          </a:p>
          <a:p>
            <a:pPr marL="109728" indent="0" algn="just">
              <a:buNone/>
            </a:pPr>
            <a:endParaRPr lang="pl-PL" sz="400" i="1" dirty="0"/>
          </a:p>
          <a:p>
            <a:pPr marL="109728" indent="0" algn="just">
              <a:buNone/>
            </a:pPr>
            <a:r>
              <a:rPr lang="pl-PL" sz="1300" dirty="0"/>
              <a:t>4. Ze względu na fakt, że wystąpienie nadużycia finansowego może wystąpić na każdym etapie</a:t>
            </a:r>
          </a:p>
          <a:p>
            <a:pPr marL="109728" indent="0" algn="just">
              <a:buNone/>
            </a:pPr>
            <a:r>
              <a:rPr lang="pl-PL" sz="1300" dirty="0"/>
              <a:t>realizacji projektu, cały personel projektu powinien być wyczulony na wszelkie symptomy </a:t>
            </a:r>
            <a:r>
              <a:rPr lang="pl-PL" sz="1300" dirty="0" smtClean="0"/>
              <a:t>wystąpienia ewentualnych nadużyć finansowych podczas wykonywania codziennych obowiązków </a:t>
            </a:r>
            <a:r>
              <a:rPr lang="pl-PL" sz="1300" dirty="0"/>
              <a:t>służbowych.</a:t>
            </a:r>
          </a:p>
        </p:txBody>
      </p:sp>
      <p:sp>
        <p:nvSpPr>
          <p:cNvPr id="3" name="Tytuł 2"/>
          <p:cNvSpPr>
            <a:spLocks noGrp="1"/>
          </p:cNvSpPr>
          <p:nvPr>
            <p:ph type="title"/>
          </p:nvPr>
        </p:nvSpPr>
        <p:spPr>
          <a:xfrm>
            <a:off x="457200" y="1124744"/>
            <a:ext cx="8229600" cy="364902"/>
          </a:xfrm>
        </p:spPr>
        <p:txBody>
          <a:bodyPr>
            <a:noAutofit/>
          </a:bodyPr>
          <a:lstStyle/>
          <a:p>
            <a:pPr algn="ctr"/>
            <a:r>
              <a:rPr lang="pl-PL" sz="1800" dirty="0"/>
              <a:t>Zasady postępowania w przypadku zaistnienia sytuacji korupcyjnych:</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76479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a:bodyPr>
          <a:lstStyle/>
          <a:p>
            <a:pPr marL="109728" indent="0" algn="just">
              <a:buNone/>
            </a:pPr>
            <a:r>
              <a:rPr lang="pl-PL" sz="1300" dirty="0"/>
              <a:t>5. </a:t>
            </a:r>
            <a:r>
              <a:rPr lang="pl-PL" sz="1300" dirty="0" smtClean="0"/>
              <a:t>Bardzo często podejrzenie wystąpienia nadużycia finansowego wiąże się ściśle z podejrzeniem popełnienia czynu zabronionego, tj. zachowaniem (działaniem lub zaniechaniem</a:t>
            </a:r>
            <a:r>
              <a:rPr lang="pl-PL" sz="1300" dirty="0"/>
              <a:t>), które może stanowić przestępstwo lub wykroczenie</a:t>
            </a:r>
            <a:r>
              <a:rPr lang="pl-PL" sz="1300" dirty="0" smtClean="0"/>
              <a:t>.</a:t>
            </a:r>
          </a:p>
          <a:p>
            <a:pPr marL="109728" indent="0" algn="just">
              <a:buNone/>
            </a:pPr>
            <a:endParaRPr lang="pl-PL" sz="400" dirty="0"/>
          </a:p>
          <a:p>
            <a:pPr marL="109728" indent="0" algn="just">
              <a:buNone/>
            </a:pPr>
            <a:r>
              <a:rPr lang="pl-PL" sz="1300" dirty="0" smtClean="0"/>
              <a:t>6. Personel </a:t>
            </a:r>
            <a:r>
              <a:rPr lang="pl-PL" sz="1300" dirty="0"/>
              <a:t>projektu w przypadku powzięcia istotnych informacji świadczących o </a:t>
            </a:r>
            <a:r>
              <a:rPr lang="pl-PL" sz="1300" dirty="0" smtClean="0"/>
              <a:t>możliwości Wystąpienia podejrzenia nadużycia finansowego skutkującego wystąpieniem Czynu zabronionego</a:t>
            </a:r>
            <a:r>
              <a:rPr lang="pl-PL" sz="1300" dirty="0"/>
              <a:t>, zobowiązany jest do podjęcia stosownych działań, mających na </a:t>
            </a:r>
            <a:r>
              <a:rPr lang="pl-PL" sz="1300" dirty="0" smtClean="0"/>
              <a:t>celu powiadomienie </a:t>
            </a:r>
            <a:r>
              <a:rPr lang="pl-PL" sz="1300" dirty="0"/>
              <a:t>odpowiednich organów</a:t>
            </a:r>
            <a:r>
              <a:rPr lang="pl-PL" sz="1300" dirty="0" smtClean="0"/>
              <a:t>.</a:t>
            </a:r>
          </a:p>
          <a:p>
            <a:pPr marL="109728" indent="0" algn="just">
              <a:buNone/>
            </a:pPr>
            <a:endParaRPr lang="pl-PL" sz="400" dirty="0"/>
          </a:p>
          <a:p>
            <a:pPr marL="109728" indent="0" algn="just">
              <a:buNone/>
            </a:pPr>
            <a:r>
              <a:rPr lang="pl-PL" sz="1300" dirty="0"/>
              <a:t>7. W celu wykonania obowiązków, o których mowa w pkt 3, należy zabezpieczyć </a:t>
            </a:r>
            <a:r>
              <a:rPr lang="pl-PL" sz="1300" dirty="0" smtClean="0"/>
              <a:t>również miejsca </a:t>
            </a:r>
            <a:r>
              <a:rPr lang="pl-PL" sz="1300" dirty="0"/>
              <a:t>zdarzenia - tak, aby nie dopuścić do zatarcia, zniekształcenia śladów i </a:t>
            </a:r>
            <a:r>
              <a:rPr lang="pl-PL" sz="1300" dirty="0" smtClean="0"/>
              <a:t>innych dowodów </a:t>
            </a:r>
            <a:r>
              <a:rPr lang="pl-PL" sz="1300" dirty="0"/>
              <a:t>popełnienia przestępstwa. Działania te w praktyce polegać mogą np. </a:t>
            </a:r>
            <a:r>
              <a:rPr lang="pl-PL" sz="1300" dirty="0" smtClean="0"/>
              <a:t>na zamknięciu </a:t>
            </a:r>
            <a:r>
              <a:rPr lang="pl-PL" sz="1300" dirty="0"/>
              <a:t>pomieszczenia, zabezpieczeniu dokumentu lub dowodu rzeczowego </a:t>
            </a:r>
            <a:r>
              <a:rPr lang="pl-PL" sz="1300" dirty="0" smtClean="0"/>
              <a:t>czynu, odseparowaniu </a:t>
            </a:r>
            <a:r>
              <a:rPr lang="pl-PL" sz="1300" dirty="0"/>
              <a:t>ujętego sprawcy z jednoczesnym powiadomieniem policji lub prokuratora </a:t>
            </a:r>
            <a:r>
              <a:rPr lang="pl-PL" sz="1300" dirty="0" smtClean="0"/>
              <a:t>o jego </a:t>
            </a:r>
            <a:r>
              <a:rPr lang="pl-PL" sz="1300" dirty="0"/>
              <a:t>ujęciu. Obowiązek ten nie jest jednak związany z prawem do podejmowania </a:t>
            </a:r>
            <a:r>
              <a:rPr lang="pl-PL" sz="1300" dirty="0" smtClean="0"/>
              <a:t>działań procesowych  zabezpieczających </a:t>
            </a:r>
            <a:r>
              <a:rPr lang="pl-PL" sz="1300" dirty="0"/>
              <a:t>typu przesłuchania, przeszukania, itd</a:t>
            </a:r>
            <a:r>
              <a:rPr lang="pl-PL" sz="1300" dirty="0" smtClean="0"/>
              <a:t>.</a:t>
            </a:r>
          </a:p>
          <a:p>
            <a:pPr marL="109728" indent="0" algn="just">
              <a:buNone/>
            </a:pPr>
            <a:endParaRPr lang="pl-PL" sz="400" dirty="0" smtClean="0"/>
          </a:p>
          <a:p>
            <a:pPr marL="109728" indent="0" algn="just">
              <a:buNone/>
            </a:pPr>
            <a:r>
              <a:rPr lang="pl-PL" sz="1300" dirty="0"/>
              <a:t>8. Zawiadomienie o przestępstwie jest informacją o podejrzeniu zaistnienia </a:t>
            </a:r>
            <a:r>
              <a:rPr lang="pl-PL" sz="1300" dirty="0" smtClean="0"/>
              <a:t>przestępstwa. Stanowi </a:t>
            </a:r>
            <a:r>
              <a:rPr lang="pl-PL" sz="1300" dirty="0"/>
              <a:t>impuls określonej osoby czy instytucji do sprawdzenia przez organ ścigania, </a:t>
            </a:r>
            <a:r>
              <a:rPr lang="pl-PL" sz="1300" dirty="0" smtClean="0"/>
              <a:t>czy istnieją </a:t>
            </a:r>
            <a:r>
              <a:rPr lang="pl-PL" sz="1300" dirty="0"/>
              <a:t>podstawy do ścigania karnego. Niezależnie jednak od tego, czy określone </a:t>
            </a:r>
            <a:r>
              <a:rPr lang="pl-PL" sz="1300" dirty="0" smtClean="0"/>
              <a:t>zgłoszenie ma </a:t>
            </a:r>
            <a:r>
              <a:rPr lang="pl-PL" sz="1300" dirty="0"/>
              <a:t>charakter informujący czy postulujący - do organów procesowych należy ocena, </a:t>
            </a:r>
            <a:r>
              <a:rPr lang="pl-PL" sz="1300" dirty="0" smtClean="0"/>
              <a:t>czy określone </a:t>
            </a:r>
            <a:r>
              <a:rPr lang="pl-PL" sz="1300" dirty="0"/>
              <a:t>zdarzenie nosi cechy przestępstwa.</a:t>
            </a:r>
          </a:p>
        </p:txBody>
      </p:sp>
      <p:sp>
        <p:nvSpPr>
          <p:cNvPr id="3" name="Tytuł 2"/>
          <p:cNvSpPr>
            <a:spLocks noGrp="1"/>
          </p:cNvSpPr>
          <p:nvPr>
            <p:ph type="title"/>
          </p:nvPr>
        </p:nvSpPr>
        <p:spPr>
          <a:xfrm>
            <a:off x="457200" y="1124744"/>
            <a:ext cx="8229600" cy="292894"/>
          </a:xfrm>
        </p:spPr>
        <p:txBody>
          <a:bodyPr>
            <a:normAutofit fontScale="90000"/>
          </a:bodyPr>
          <a:lstStyle/>
          <a:p>
            <a:pPr algn="ctr"/>
            <a:r>
              <a:rPr lang="pl-PL" sz="1800" dirty="0"/>
              <a:t>Zasady postępowania w przypadku zaistnienia sytuacji </a:t>
            </a:r>
            <a:r>
              <a:rPr lang="pl-PL" sz="1800" dirty="0" smtClean="0"/>
              <a:t>korupcyjnych c.d.:</a:t>
            </a:r>
            <a:endParaRPr lang="pl-PL" sz="18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9"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20366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normAutofit/>
          </a:bodyPr>
          <a:lstStyle/>
          <a:p>
            <a:pPr marL="109728" indent="0">
              <a:buNone/>
            </a:pPr>
            <a:r>
              <a:rPr lang="pl-PL" sz="1300" dirty="0"/>
              <a:t>9. Niezależnie od obowiązku wskazanego w pkt 3, personel projektu ma również społeczny</a:t>
            </a:r>
          </a:p>
          <a:p>
            <a:pPr marL="109728" indent="0">
              <a:buNone/>
            </a:pPr>
            <a:r>
              <a:rPr lang="pl-PL" sz="1300" dirty="0"/>
              <a:t>obowiązek powiadomienia odpowiednich organów</a:t>
            </a:r>
            <a:r>
              <a:rPr lang="pl-PL" sz="1300" dirty="0" smtClean="0"/>
              <a:t>.</a:t>
            </a:r>
          </a:p>
          <a:p>
            <a:pPr marL="109728" indent="0">
              <a:buNone/>
            </a:pPr>
            <a:endParaRPr lang="pl-PL" sz="500" dirty="0"/>
          </a:p>
          <a:p>
            <a:pPr marL="109728" indent="0">
              <a:buNone/>
            </a:pPr>
            <a:r>
              <a:rPr lang="pl-PL" sz="1300" dirty="0"/>
              <a:t>10. W przypadku, gdy w toku weryfikacji procedury udzielania zamówienia w </a:t>
            </a:r>
            <a:r>
              <a:rPr lang="pl-PL" sz="1300" dirty="0" smtClean="0"/>
              <a:t>projekcie Pracownicy instytucji realizujących projekt nabiorą podejrzeń. Nadużyć finansowych, mogących </a:t>
            </a:r>
            <a:r>
              <a:rPr lang="pl-PL" sz="1300" dirty="0"/>
              <a:t>stanowić praktyki ograniczające konkurencję, należy je zgłosić Prezesowi UOKiK </a:t>
            </a:r>
            <a:r>
              <a:rPr lang="pl-PL" sz="1300" dirty="0" smtClean="0"/>
              <a:t>na podstawie </a:t>
            </a:r>
            <a:r>
              <a:rPr lang="pl-PL" sz="1300" dirty="0"/>
              <a:t>art.86 ustawy o ochronie konkurencji i konsumentów</a:t>
            </a:r>
            <a:r>
              <a:rPr lang="pl-PL" sz="1300" dirty="0" smtClean="0"/>
              <a:t>.</a:t>
            </a:r>
          </a:p>
          <a:p>
            <a:pPr marL="109728" indent="0">
              <a:buNone/>
            </a:pPr>
            <a:endParaRPr lang="pl-PL" sz="500" dirty="0"/>
          </a:p>
          <a:p>
            <a:pPr marL="109728" indent="0">
              <a:buNone/>
            </a:pPr>
            <a:r>
              <a:rPr lang="pl-PL" sz="1300" dirty="0"/>
              <a:t>11. W trakcie realizacji projektów w ramach POPC 2014 - 2020, na podstawie </a:t>
            </a:r>
            <a:r>
              <a:rPr lang="pl-PL" sz="1300" dirty="0" smtClean="0"/>
              <a:t>odpowiednich postanowień </a:t>
            </a:r>
            <a:r>
              <a:rPr lang="pl-PL" sz="1300" dirty="0"/>
              <a:t>umowy </a:t>
            </a:r>
            <a:r>
              <a:rPr lang="pl-PL" sz="1300" dirty="0" smtClean="0"/>
              <a:t>o dofinansowanie, wszyscy </a:t>
            </a:r>
            <a:r>
              <a:rPr lang="pl-PL" sz="1300" dirty="0"/>
              <a:t>beneficjenci będą zobowiązani </a:t>
            </a:r>
            <a:r>
              <a:rPr lang="pl-PL" sz="1300" dirty="0" smtClean="0"/>
              <a:t>do przekazywania </a:t>
            </a:r>
            <a:r>
              <a:rPr lang="pl-PL" sz="1300" dirty="0"/>
              <a:t>do IP powziętych przez siebie informacji o postępowaniach </a:t>
            </a:r>
            <a:r>
              <a:rPr lang="pl-PL" sz="1300" dirty="0" smtClean="0"/>
              <a:t> prowadzonych przez </a:t>
            </a:r>
            <a:r>
              <a:rPr lang="pl-PL" sz="1300" dirty="0"/>
              <a:t>organy ścigania oraz UOKiK.</a:t>
            </a:r>
          </a:p>
        </p:txBody>
      </p:sp>
      <p:sp>
        <p:nvSpPr>
          <p:cNvPr id="3" name="Tytuł 2"/>
          <p:cNvSpPr>
            <a:spLocks noGrp="1"/>
          </p:cNvSpPr>
          <p:nvPr>
            <p:ph type="title"/>
          </p:nvPr>
        </p:nvSpPr>
        <p:spPr>
          <a:xfrm>
            <a:off x="457200" y="1052736"/>
            <a:ext cx="8229600" cy="364902"/>
          </a:xfrm>
        </p:spPr>
        <p:txBody>
          <a:bodyPr>
            <a:noAutofit/>
          </a:bodyPr>
          <a:lstStyle/>
          <a:p>
            <a:r>
              <a:rPr lang="pl-PL" sz="1600" dirty="0"/>
              <a:t>Zasady postępowania w przypadku zaistnienia sytuacji </a:t>
            </a:r>
            <a:r>
              <a:rPr lang="pl-PL" sz="1600" dirty="0" smtClean="0"/>
              <a:t>korupcyjnych c.d.:</a:t>
            </a:r>
            <a:endParaRPr lang="pl-PL" sz="16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9" y="1"/>
            <a:ext cx="9144000" cy="112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1411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457200" y="1124744"/>
            <a:ext cx="8229600" cy="504056"/>
          </a:xfrm>
        </p:spPr>
        <p:txBody>
          <a:bodyPr>
            <a:normAutofit fontScale="90000"/>
          </a:bodyPr>
          <a:lstStyle/>
          <a:p>
            <a:pPr algn="ctr"/>
            <a:r>
              <a:rPr lang="pl-PL" sz="2800" dirty="0" smtClean="0">
                <a:solidFill>
                  <a:schemeClr val="accent1">
                    <a:lumMod val="75000"/>
                  </a:schemeClr>
                </a:solidFill>
              </a:rPr>
              <a:t>Podstawowe definicje</a:t>
            </a:r>
            <a:endParaRPr lang="pl-PL" sz="2800" dirty="0">
              <a:solidFill>
                <a:schemeClr val="accent1">
                  <a:lumMod val="75000"/>
                </a:scheme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96" y="-36315"/>
            <a:ext cx="9144000" cy="1161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111712" y="5949280"/>
            <a:ext cx="920576" cy="737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pole tekstowe 4"/>
          <p:cNvSpPr txBox="1"/>
          <p:nvPr/>
        </p:nvSpPr>
        <p:spPr>
          <a:xfrm>
            <a:off x="467544" y="1627407"/>
            <a:ext cx="8496944" cy="2308324"/>
          </a:xfrm>
          <a:prstGeom prst="rect">
            <a:avLst/>
          </a:prstGeom>
          <a:noFill/>
        </p:spPr>
        <p:txBody>
          <a:bodyPr wrap="square" rtlCol="0">
            <a:spAutoFit/>
          </a:bodyPr>
          <a:lstStyle/>
          <a:p>
            <a:pPr algn="just"/>
            <a:r>
              <a:rPr lang="pl-PL" sz="1400" b="1" dirty="0" smtClean="0"/>
              <a:t>Osoby z niepełnosprawnościami </a:t>
            </a:r>
            <a:r>
              <a:rPr lang="pl-PL" sz="1400" dirty="0" smtClean="0"/>
              <a:t>– osoby niepełnosprawne w rozumieniu ustawy </a:t>
            </a:r>
            <a:br>
              <a:rPr lang="pl-PL" sz="1400" dirty="0" smtClean="0"/>
            </a:br>
            <a:r>
              <a:rPr lang="pl-PL" sz="1400" dirty="0" smtClean="0"/>
              <a:t>z 27 sierpnia 1997 r. o rehabilitacji zawodowej i społecznej oraz zatrudnianiu osób niepełnosprawnych (Dz.U. 1997 nr 123, poz. 776 ze zm.), a także osoby </a:t>
            </a:r>
            <a:br>
              <a:rPr lang="pl-PL" sz="1400" dirty="0" smtClean="0"/>
            </a:br>
            <a:r>
              <a:rPr lang="pl-PL" sz="1400" dirty="0" smtClean="0"/>
              <a:t>z zaburzeniami psychicznymi w rozumieniu ustawy z 19 sierpnia 1994 r. o ochronie zdrowia psychicznego (Dz.U. nr 231, poz. 1375 ze zm.). </a:t>
            </a:r>
          </a:p>
          <a:p>
            <a:pPr algn="just"/>
            <a:endParaRPr lang="pl-PL" sz="400" dirty="0" smtClean="0"/>
          </a:p>
          <a:p>
            <a:pPr algn="just"/>
            <a:r>
              <a:rPr lang="pl-PL" sz="1400" dirty="0"/>
              <a:t>I</a:t>
            </a:r>
            <a:r>
              <a:rPr lang="pl-PL" sz="1400" dirty="0" smtClean="0"/>
              <a:t>nstytucja zarządzająca ma możliwość rozszerzenia zakresu stosowania Wytycznych również na inne osoby z niepełnosprawnościami lub ich wybrane kategorie.</a:t>
            </a:r>
          </a:p>
          <a:p>
            <a:pPr algn="just"/>
            <a:r>
              <a:rPr lang="pl-PL" sz="1400" dirty="0" smtClean="0"/>
              <a:t>W/w definicja stanowi kompromis pomiędzy krajowymi regulacjami a koncepcją  niepełnosprawności przyjętą w Konwencji. Odwołuje się do legalistycznego  rozumienia osoby </a:t>
            </a:r>
            <a:br>
              <a:rPr lang="pl-PL" sz="1400" dirty="0" smtClean="0"/>
            </a:br>
            <a:r>
              <a:rPr lang="pl-PL" sz="1400" dirty="0" smtClean="0"/>
              <a:t>z niepełnosprawnością jako osoby legitymującej się: </a:t>
            </a:r>
          </a:p>
        </p:txBody>
      </p:sp>
      <p:sp>
        <p:nvSpPr>
          <p:cNvPr id="6" name="pole tekstowe 5"/>
          <p:cNvSpPr txBox="1"/>
          <p:nvPr/>
        </p:nvSpPr>
        <p:spPr>
          <a:xfrm>
            <a:off x="539552" y="4077072"/>
            <a:ext cx="8424936"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pl-PL" sz="1500" dirty="0"/>
              <a:t>• orzeczeniem o zakwalifikowaniu przez organy orzekające do jednego z trzech stopni  niepełnosprawności albo o całkowitej lub częściowej niezdolności do pracy, na podstawie odrębnych przepisów,</a:t>
            </a:r>
          </a:p>
          <a:p>
            <a:r>
              <a:rPr lang="pl-PL" sz="1500" dirty="0"/>
              <a:t>• lub orzeczeniem o niepełnosprawności, wydanym przed ukończeniem przez daną osobę 16. roku życia, </a:t>
            </a:r>
          </a:p>
          <a:p>
            <a:r>
              <a:rPr lang="pl-PL" sz="1500" dirty="0"/>
              <a:t>• albo jako osoby z zaburzeniami psychicznymi (również zdefiniowanej ustawowo).</a:t>
            </a:r>
          </a:p>
        </p:txBody>
      </p:sp>
    </p:spTree>
    <p:extLst>
      <p:ext uri="{BB962C8B-B14F-4D97-AF65-F5344CB8AC3E}">
        <p14:creationId xmlns:p14="http://schemas.microsoft.com/office/powerpoint/2010/main" val="203558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4460" y="1412776"/>
            <a:ext cx="8294003" cy="4378491"/>
          </a:xfrm>
        </p:spPr>
        <p:txBody>
          <a:bodyPr>
            <a:normAutofit/>
          </a:bodyPr>
          <a:lstStyle/>
          <a:p>
            <a:r>
              <a:rPr lang="pl-PL" sz="1100" dirty="0"/>
              <a:t>Realizacja zasady równości szans i niedyskryminacji, w </a:t>
            </a:r>
            <a:r>
              <a:rPr lang="pl-PL" sz="1100"/>
              <a:t>tym </a:t>
            </a:r>
            <a:r>
              <a:rPr lang="pl-PL" sz="1100" smtClean="0"/>
              <a:t>dostępności </a:t>
            </a:r>
            <a:r>
              <a:rPr lang="pl-PL" sz="1100" dirty="0"/>
              <a:t>dla osób z niepełnosprawnościami</a:t>
            </a:r>
          </a:p>
          <a:p>
            <a:pPr marL="109728" indent="0">
              <a:buNone/>
            </a:pPr>
            <a:r>
              <a:rPr lang="pl-PL" sz="1100" dirty="0"/>
              <a:t>      Poradnik dla realizatorów projektów i instytucji systemu wdrażania funduszy europejskich 2014-2020 –  </a:t>
            </a:r>
          </a:p>
          <a:p>
            <a:pPr marL="109728" indent="0">
              <a:buNone/>
            </a:pPr>
            <a:r>
              <a:rPr lang="pl-PL" sz="1100" dirty="0"/>
              <a:t>      Ministerstwo Rozwoju, Warszawa 2015, Praca </a:t>
            </a:r>
            <a:r>
              <a:rPr lang="pl-PL" sz="1100" dirty="0" smtClean="0"/>
              <a:t>zbiorowa;</a:t>
            </a:r>
            <a:endParaRPr lang="pl-PL" sz="1100" dirty="0"/>
          </a:p>
          <a:p>
            <a:pPr>
              <a:buSzPct val="110000"/>
              <a:buFont typeface="Lucida Sans Unicode" panose="020B0602030504020204" pitchFamily="34" charset="0"/>
              <a:buChar char="‣"/>
            </a:pPr>
            <a:r>
              <a:rPr lang="pl-PL" sz="1100" dirty="0"/>
              <a:t>Jak realizować zasadę równości szans kobiet i mężczyzn w projektach finansowanych z Funduszy Europejskich 2014-2020. Poradnik dla osób realizujących projekty oraz instytucji systemu wdrażania,  J. Piotrowska, A. Siekiera, A. Sznajder, Ministerstwo Rozwoju, Warszawa </a:t>
            </a:r>
            <a:r>
              <a:rPr lang="pl-PL" sz="1100" dirty="0" smtClean="0"/>
              <a:t>2016; </a:t>
            </a:r>
            <a:endParaRPr lang="pl-PL" sz="1100" dirty="0"/>
          </a:p>
          <a:p>
            <a:pPr>
              <a:buSzPct val="110000"/>
              <a:buFont typeface="Lucida Sans Unicode" panose="020B0602030504020204" pitchFamily="34" charset="0"/>
              <a:buChar char="‣"/>
            </a:pPr>
            <a:r>
              <a:rPr lang="pl-PL" sz="1100" dirty="0" smtClean="0"/>
              <a:t>Wytyczne </a:t>
            </a:r>
            <a:r>
              <a:rPr lang="pl-PL" sz="1100" dirty="0"/>
              <a:t>w zakresie realizacji zasady równości szans i niedyskryminacji, w tym dostępności dla osób z niepełnosprawnościami oraz zasady równości szans kobiet i mężczyzn w ramach funduszy unijnych na lata </a:t>
            </a:r>
            <a:r>
              <a:rPr lang="pl-PL" sz="1100" dirty="0" smtClean="0"/>
              <a:t>2014-2020;</a:t>
            </a:r>
            <a:endParaRPr lang="pl-PL" sz="1100" dirty="0"/>
          </a:p>
          <a:p>
            <a:r>
              <a:rPr lang="pl-PL" sz="1100" dirty="0" smtClean="0"/>
              <a:t>Ocena </a:t>
            </a:r>
            <a:r>
              <a:rPr lang="pl-PL" sz="1100" dirty="0"/>
              <a:t>ryzyka nadużyć finansowych oraz skuteczne i proporcjonalne środki zwalczania </a:t>
            </a:r>
            <a:r>
              <a:rPr lang="pl-PL" sz="1100" dirty="0" smtClean="0"/>
              <a:t>nadużyć finansowych </a:t>
            </a:r>
            <a:r>
              <a:rPr lang="pl-PL" sz="1100" dirty="0" smtClean="0"/>
              <a:t>-https</a:t>
            </a:r>
            <a:r>
              <a:rPr lang="pl-PL" sz="1100" dirty="0"/>
              <a:t>://</a:t>
            </a:r>
            <a:r>
              <a:rPr lang="pl-PL" sz="1100" dirty="0" smtClean="0"/>
              <a:t>ec.europa.eu/regional_policy/sources/docgener/informat/2014/guidance_fraud_risk_assessment_pl.pdf;</a:t>
            </a:r>
            <a:endParaRPr lang="pl-PL" sz="1100" dirty="0" smtClean="0"/>
          </a:p>
          <a:p>
            <a:r>
              <a:rPr lang="pl-PL" sz="1100" dirty="0" smtClean="0"/>
              <a:t>Poradnik antykorupcyjny dla urzędników </a:t>
            </a:r>
            <a:r>
              <a:rPr lang="pl-PL" sz="1100" dirty="0"/>
              <a:t>- https://</a:t>
            </a:r>
            <a:r>
              <a:rPr lang="pl-PL" sz="1100" dirty="0" smtClean="0"/>
              <a:t>www.antykorupcja.gov.pl/ak/wydawnictwa-cba/1803,Poradnik-antykorupcyjny-dla-urzednikow.html;</a:t>
            </a:r>
            <a:endParaRPr lang="pl-PL" sz="1100" dirty="0" smtClean="0"/>
          </a:p>
          <a:p>
            <a:r>
              <a:rPr lang="pl-PL" sz="1100" dirty="0" smtClean="0"/>
              <a:t>Koncepcja realizacji projektu „PODKARPACKI E-SENIOR”, Działanie 3.1 PO </a:t>
            </a:r>
            <a:r>
              <a:rPr lang="pl-PL" sz="1100" dirty="0" err="1" smtClean="0"/>
              <a:t>PC:e-senior</a:t>
            </a:r>
            <a:r>
              <a:rPr lang="pl-PL" sz="1100" dirty="0" smtClean="0"/>
              <a:t> 65</a:t>
            </a:r>
            <a:r>
              <a:rPr lang="pl-PL" sz="1100" dirty="0" smtClean="0"/>
              <a:t>+.</a:t>
            </a:r>
            <a:endParaRPr lang="pl-PL" sz="1100" dirty="0" smtClean="0"/>
          </a:p>
          <a:p>
            <a:pPr marL="109728" indent="0">
              <a:buNone/>
            </a:pPr>
            <a:endParaRPr lang="pl-PL" sz="1100" dirty="0" smtClean="0"/>
          </a:p>
          <a:p>
            <a:endParaRPr lang="pl-PL" sz="1100" dirty="0" smtClean="0"/>
          </a:p>
          <a:p>
            <a:endParaRPr lang="pl-PL" sz="1100" dirty="0"/>
          </a:p>
        </p:txBody>
      </p:sp>
      <p:sp>
        <p:nvSpPr>
          <p:cNvPr id="3" name="Tytuł 2"/>
          <p:cNvSpPr>
            <a:spLocks noGrp="1"/>
          </p:cNvSpPr>
          <p:nvPr>
            <p:ph type="title"/>
          </p:nvPr>
        </p:nvSpPr>
        <p:spPr>
          <a:xfrm>
            <a:off x="457200" y="1124744"/>
            <a:ext cx="8229600" cy="292894"/>
          </a:xfrm>
        </p:spPr>
        <p:txBody>
          <a:bodyPr>
            <a:noAutofit/>
          </a:bodyPr>
          <a:lstStyle/>
          <a:p>
            <a:r>
              <a:rPr lang="pl-PL" sz="1800" dirty="0" smtClean="0"/>
              <a:t>Bibliografia:</a:t>
            </a:r>
            <a:endParaRPr lang="pl-PL" sz="18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9" y="1"/>
            <a:ext cx="9144000" cy="112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8639" y="5949279"/>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585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060848"/>
            <a:ext cx="8229600" cy="3946443"/>
          </a:xfrm>
        </p:spPr>
        <p:txBody>
          <a:bodyPr>
            <a:normAutofit/>
          </a:bodyPr>
          <a:lstStyle/>
          <a:p>
            <a:pPr algn="just"/>
            <a:r>
              <a:rPr lang="pl-PL" sz="1600" b="1" dirty="0"/>
              <a:t>Zasada równości szans i niedyskryminacji </a:t>
            </a:r>
            <a:r>
              <a:rPr lang="pl-PL" sz="1600" dirty="0"/>
              <a:t>– umożliwienie wszystkim osobom (bez względu  na płeć, wiek, niepełnosprawność, rasę lub pochodzenie etniczne, wyznawaną religię,  światopogląd, orientację seksualną) sprawiedliwego, pełnego uczestnictwa we wszystkich  dziedzinach życia, na jednakowych zasadach. </a:t>
            </a:r>
            <a:endParaRPr lang="pl-PL" sz="1600" dirty="0" smtClean="0"/>
          </a:p>
          <a:p>
            <a:pPr algn="just"/>
            <a:endParaRPr lang="pl-PL" sz="1600" dirty="0"/>
          </a:p>
          <a:p>
            <a:pPr algn="just"/>
            <a:r>
              <a:rPr lang="pl-PL" sz="1600" b="1" dirty="0"/>
              <a:t>Dyskryminacja ze względu na niepełnosprawność </a:t>
            </a:r>
            <a:r>
              <a:rPr lang="pl-PL" sz="1600" dirty="0"/>
              <a:t>– jakiekolwiek różnicowanie, wykluczanie lub ograniczanie ze względu na niepełnosprawność, którego celem lub skutkiem jest naruszenie lub zniweczenie uznania, korzystania lub wykonywania wszelkich praw człowieka  i podstawowych wolności w dziedzinie polityki, gospodarki, w dziedzinie społecznej, kulturalnej, obywatelskiej lub w jakiejkolwiek innej, na zasadzie równości z innymi osobami. Obejmuje to wszelkie przejawy dyskryminacji, </a:t>
            </a:r>
            <a:r>
              <a:rPr lang="pl-PL" sz="1600" dirty="0" smtClean="0"/>
              <a:t/>
            </a:r>
            <a:br>
              <a:rPr lang="pl-PL" sz="1600" dirty="0" smtClean="0"/>
            </a:br>
            <a:r>
              <a:rPr lang="pl-PL" sz="1600" dirty="0" smtClean="0"/>
              <a:t>w </a:t>
            </a:r>
            <a:r>
              <a:rPr lang="pl-PL" sz="1600" dirty="0"/>
              <a:t>tym odmowę racjonalnego </a:t>
            </a:r>
            <a:r>
              <a:rPr lang="pl-PL" sz="1600" dirty="0" smtClean="0"/>
              <a:t>usprawnienia.</a:t>
            </a:r>
            <a:endParaRPr lang="pl-PL" sz="1600" dirty="0"/>
          </a:p>
        </p:txBody>
      </p:sp>
      <p:sp>
        <p:nvSpPr>
          <p:cNvPr id="3" name="Tytuł 2"/>
          <p:cNvSpPr>
            <a:spLocks noGrp="1"/>
          </p:cNvSpPr>
          <p:nvPr>
            <p:ph type="title"/>
          </p:nvPr>
        </p:nvSpPr>
        <p:spPr>
          <a:xfrm>
            <a:off x="611560" y="1268760"/>
            <a:ext cx="8229600" cy="580926"/>
          </a:xfrm>
        </p:spPr>
        <p:txBody>
          <a:bodyPr>
            <a:normAutofit/>
          </a:bodyPr>
          <a:lstStyle/>
          <a:p>
            <a:pPr algn="ctr"/>
            <a:r>
              <a:rPr lang="pl-PL" sz="2400" dirty="0">
                <a:solidFill>
                  <a:schemeClr val="accent1">
                    <a:lumMod val="75000"/>
                  </a:schemeClr>
                </a:solidFill>
              </a:rPr>
              <a:t>Podstawowe </a:t>
            </a:r>
            <a:r>
              <a:rPr lang="pl-PL" sz="2400" dirty="0" smtClean="0">
                <a:solidFill>
                  <a:schemeClr val="accent1">
                    <a:lumMod val="75000"/>
                  </a:schemeClr>
                </a:solidFill>
              </a:rPr>
              <a:t>definicje c.d.</a:t>
            </a:r>
            <a:endParaRPr lang="pl-PL"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19"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743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916832"/>
            <a:ext cx="8229600" cy="4090459"/>
          </a:xfrm>
        </p:spPr>
        <p:txBody>
          <a:bodyPr>
            <a:normAutofit/>
          </a:bodyPr>
          <a:lstStyle/>
          <a:p>
            <a:pPr marL="109728" indent="0" algn="just">
              <a:buNone/>
            </a:pPr>
            <a:r>
              <a:rPr lang="pl-PL" sz="1800" dirty="0"/>
              <a:t>Konwencja podkreśla różnorodność osób z niepełnosprawnościami </a:t>
            </a:r>
            <a:r>
              <a:rPr lang="pl-PL" sz="1800" dirty="0" smtClean="0"/>
              <a:t/>
            </a:r>
            <a:br>
              <a:rPr lang="pl-PL" sz="1800" dirty="0" smtClean="0"/>
            </a:br>
            <a:r>
              <a:rPr lang="pl-PL" sz="1800" dirty="0" smtClean="0"/>
              <a:t>i </a:t>
            </a:r>
            <a:r>
              <a:rPr lang="pl-PL" sz="1800" dirty="0"/>
              <a:t>zobowiązuje państwa  do przygotowania rozwiązań, które spełniałyby wymagania dostępności dla osób o różnych stopniach sprawności </a:t>
            </a:r>
            <a:r>
              <a:rPr lang="pl-PL" sz="1800" dirty="0" smtClean="0"/>
              <a:t/>
            </a:r>
            <a:br>
              <a:rPr lang="pl-PL" sz="1800" dirty="0" smtClean="0"/>
            </a:br>
            <a:r>
              <a:rPr lang="pl-PL" sz="1800" dirty="0" smtClean="0"/>
              <a:t>i </a:t>
            </a:r>
            <a:r>
              <a:rPr lang="pl-PL" sz="1800" dirty="0"/>
              <a:t>różnych potrzebach funkcjonalnych (np. osób starszych, otyłych, kobiet w ciąży, z różnymi schorzeniami i kontuzjami). </a:t>
            </a:r>
            <a:endParaRPr lang="pl-PL" sz="1800" dirty="0" smtClean="0"/>
          </a:p>
          <a:p>
            <a:pPr marL="109728" indent="0" algn="just">
              <a:buNone/>
            </a:pPr>
            <a:endParaRPr lang="pl-PL" sz="1800" dirty="0"/>
          </a:p>
          <a:p>
            <a:pPr marL="109728" indent="0" algn="just">
              <a:buNone/>
            </a:pPr>
            <a:r>
              <a:rPr lang="pl-PL" sz="1800" dirty="0" smtClean="0"/>
              <a:t>Uwzględnianie </a:t>
            </a:r>
            <a:r>
              <a:rPr lang="pl-PL" sz="1800" dirty="0"/>
              <a:t>tych potrzeb nie jest traktowane jako uprzywilejowanie osób z niepełnosprawnościami, lecz jako </a:t>
            </a:r>
            <a:r>
              <a:rPr lang="pl-PL" sz="1800" u="sng" dirty="0"/>
              <a:t>naturalna konieczność </a:t>
            </a:r>
            <a:r>
              <a:rPr lang="pl-PL" sz="1800" u="sng" dirty="0" smtClean="0"/>
              <a:t/>
            </a:r>
            <a:br>
              <a:rPr lang="pl-PL" sz="1800" u="sng" dirty="0" smtClean="0"/>
            </a:br>
            <a:r>
              <a:rPr lang="pl-PL" sz="1800" u="sng" dirty="0" smtClean="0"/>
              <a:t>znoszenia barier</a:t>
            </a:r>
            <a:r>
              <a:rPr lang="pl-PL" sz="1800" dirty="0" smtClean="0"/>
              <a:t>, </a:t>
            </a:r>
            <a:r>
              <a:rPr lang="pl-PL" sz="1800" dirty="0"/>
              <a:t>wprowadzania dostępnych rozwiązań </a:t>
            </a:r>
            <a:r>
              <a:rPr lang="pl-PL" sz="1800" dirty="0" smtClean="0"/>
              <a:t/>
            </a:r>
            <a:br>
              <a:rPr lang="pl-PL" sz="1800" dirty="0" smtClean="0"/>
            </a:br>
            <a:r>
              <a:rPr lang="pl-PL" sz="1800" dirty="0" smtClean="0"/>
              <a:t>w </a:t>
            </a:r>
            <a:r>
              <a:rPr lang="pl-PL" sz="1800" dirty="0"/>
              <a:t>zróżnicowanym społeczeństwie, tak by wszyscy jego członkowie bez wyjątku mogli korzystać w pełni z przysługujących im wolności i praw.</a:t>
            </a:r>
          </a:p>
        </p:txBody>
      </p:sp>
      <p:sp>
        <p:nvSpPr>
          <p:cNvPr id="3" name="Tytuł 2"/>
          <p:cNvSpPr>
            <a:spLocks noGrp="1"/>
          </p:cNvSpPr>
          <p:nvPr>
            <p:ph type="title"/>
          </p:nvPr>
        </p:nvSpPr>
        <p:spPr>
          <a:xfrm>
            <a:off x="539552" y="1196752"/>
            <a:ext cx="8496944" cy="576064"/>
          </a:xfrm>
        </p:spPr>
        <p:txBody>
          <a:bodyPr>
            <a:noAutofit/>
          </a:bodyPr>
          <a:lstStyle/>
          <a:p>
            <a:r>
              <a:rPr lang="pl-PL" sz="2400" dirty="0" smtClean="0"/>
              <a:t>Zróżnicowane potrzeby osób z niepełnosprawnościami</a:t>
            </a:r>
            <a:endParaRPr lang="pl-PL" sz="24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19"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7761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988841"/>
            <a:ext cx="8424936" cy="3816423"/>
          </a:xfrm>
        </p:spPr>
        <p:txBody>
          <a:bodyPr>
            <a:normAutofit fontScale="70000" lnSpcReduction="20000"/>
          </a:bodyPr>
          <a:lstStyle/>
          <a:p>
            <a:pPr marL="109728" indent="0" algn="just">
              <a:buNone/>
            </a:pPr>
            <a:r>
              <a:rPr lang="pl-PL" sz="2600" dirty="0"/>
              <a:t>Różnorodność potrzeb wynika ze zróżnicowania rodzajów niepełnosprawności. </a:t>
            </a:r>
            <a:r>
              <a:rPr lang="pl-PL" sz="2600" dirty="0" smtClean="0"/>
              <a:t>Konwencja zobowiązuje </a:t>
            </a:r>
            <a:r>
              <a:rPr lang="pl-PL" sz="2600" dirty="0"/>
              <a:t>państwa do przygotowania rozwiązań, które spełniałyby wymagania dostępności  dla osób </a:t>
            </a:r>
            <a:r>
              <a:rPr lang="pl-PL" sz="2600" dirty="0" smtClean="0"/>
              <a:t/>
            </a:r>
            <a:br>
              <a:rPr lang="pl-PL" sz="2600" dirty="0" smtClean="0"/>
            </a:br>
            <a:r>
              <a:rPr lang="pl-PL" sz="2600" dirty="0" smtClean="0"/>
              <a:t>o </a:t>
            </a:r>
            <a:r>
              <a:rPr lang="pl-PL" sz="2600" dirty="0"/>
              <a:t>różnych stopniach sprawności. </a:t>
            </a:r>
            <a:endParaRPr lang="pl-PL" sz="2600" dirty="0" smtClean="0"/>
          </a:p>
          <a:p>
            <a:pPr marL="109728" indent="0">
              <a:buNone/>
            </a:pPr>
            <a:endParaRPr lang="pl-PL" sz="2600" dirty="0" smtClean="0"/>
          </a:p>
          <a:p>
            <a:pPr marL="109728" indent="0">
              <a:buNone/>
            </a:pPr>
            <a:r>
              <a:rPr lang="pl-PL" sz="2400" b="1" dirty="0" smtClean="0"/>
              <a:t>Odmiennego </a:t>
            </a:r>
            <a:r>
              <a:rPr lang="pl-PL" sz="2400" b="1" dirty="0"/>
              <a:t>wsparcia </a:t>
            </a:r>
            <a:r>
              <a:rPr lang="pl-PL" sz="2400" dirty="0"/>
              <a:t>wymagać będą m.in</a:t>
            </a:r>
            <a:r>
              <a:rPr lang="pl-PL" sz="2400" dirty="0" smtClean="0"/>
              <a:t>.:</a:t>
            </a:r>
            <a:br>
              <a:rPr lang="pl-PL" sz="2400" dirty="0" smtClean="0"/>
            </a:br>
            <a:r>
              <a:rPr lang="pl-PL" sz="2400" dirty="0" smtClean="0"/>
              <a:t>• </a:t>
            </a:r>
            <a:r>
              <a:rPr lang="pl-PL" sz="2400" dirty="0"/>
              <a:t>osoby niewidome i niedowidzące, </a:t>
            </a:r>
            <a:r>
              <a:rPr lang="pl-PL" sz="2400" dirty="0" smtClean="0"/>
              <a:t/>
            </a:r>
            <a:br>
              <a:rPr lang="pl-PL" sz="2400" dirty="0" smtClean="0"/>
            </a:br>
            <a:r>
              <a:rPr lang="pl-PL" sz="2400" dirty="0" smtClean="0"/>
              <a:t>• </a:t>
            </a:r>
            <a:r>
              <a:rPr lang="pl-PL" sz="2400" dirty="0"/>
              <a:t>osoby </a:t>
            </a:r>
            <a:r>
              <a:rPr lang="pl-PL" sz="2400" dirty="0" smtClean="0"/>
              <a:t>głuche </a:t>
            </a:r>
            <a:r>
              <a:rPr lang="pl-PL" sz="2400" dirty="0"/>
              <a:t>i słabosłyszące, </a:t>
            </a:r>
            <a:r>
              <a:rPr lang="pl-PL" sz="2400" dirty="0" smtClean="0"/>
              <a:t/>
            </a:r>
            <a:br>
              <a:rPr lang="pl-PL" sz="2400" dirty="0" smtClean="0"/>
            </a:br>
            <a:r>
              <a:rPr lang="pl-PL" sz="2400" dirty="0" smtClean="0"/>
              <a:t>• </a:t>
            </a:r>
            <a:r>
              <a:rPr lang="pl-PL" sz="2400" dirty="0"/>
              <a:t>osoby głuchoniewidome, </a:t>
            </a:r>
            <a:r>
              <a:rPr lang="pl-PL" sz="2400" dirty="0" smtClean="0"/>
              <a:t/>
            </a:r>
            <a:br>
              <a:rPr lang="pl-PL" sz="2400" dirty="0" smtClean="0"/>
            </a:br>
            <a:r>
              <a:rPr lang="pl-PL" sz="2400" dirty="0" smtClean="0"/>
              <a:t>• </a:t>
            </a:r>
            <a:r>
              <a:rPr lang="pl-PL" sz="2400" dirty="0"/>
              <a:t>osoby z niepełnosprawnością ruchową, </a:t>
            </a:r>
            <a:r>
              <a:rPr lang="pl-PL" sz="2400" dirty="0" smtClean="0"/>
              <a:t/>
            </a:r>
            <a:br>
              <a:rPr lang="pl-PL" sz="2400" dirty="0" smtClean="0"/>
            </a:br>
            <a:r>
              <a:rPr lang="pl-PL" sz="2400" dirty="0" smtClean="0"/>
              <a:t>• </a:t>
            </a:r>
            <a:r>
              <a:rPr lang="pl-PL" sz="2400" dirty="0"/>
              <a:t>osoby z mózgowym porażeniem dziecięcym, osoby z </a:t>
            </a:r>
            <a:r>
              <a:rPr lang="pl-PL" sz="2400" dirty="0" smtClean="0"/>
              <a:t>niepełnosprawnością </a:t>
            </a:r>
          </a:p>
          <a:p>
            <a:pPr marL="109728" indent="0">
              <a:buNone/>
            </a:pPr>
            <a:r>
              <a:rPr lang="pl-PL" sz="2400" dirty="0"/>
              <a:t> </a:t>
            </a:r>
            <a:r>
              <a:rPr lang="pl-PL" sz="2400" dirty="0" smtClean="0"/>
              <a:t>  intelektualną</a:t>
            </a:r>
            <a:r>
              <a:rPr lang="pl-PL" sz="2400" dirty="0"/>
              <a:t>, </a:t>
            </a:r>
            <a:r>
              <a:rPr lang="pl-PL" sz="2400" dirty="0" smtClean="0"/>
              <a:t/>
            </a:r>
            <a:br>
              <a:rPr lang="pl-PL" sz="2400" dirty="0" smtClean="0"/>
            </a:br>
            <a:r>
              <a:rPr lang="pl-PL" sz="2400" dirty="0" smtClean="0"/>
              <a:t>• </a:t>
            </a:r>
            <a:r>
              <a:rPr lang="pl-PL" sz="2400" dirty="0"/>
              <a:t>osoby z zaburzeniami lub chorobami psychicznymi, </a:t>
            </a:r>
            <a:r>
              <a:rPr lang="pl-PL" sz="2400" dirty="0" smtClean="0"/>
              <a:t/>
            </a:r>
            <a:br>
              <a:rPr lang="pl-PL" sz="2400" dirty="0" smtClean="0"/>
            </a:br>
            <a:r>
              <a:rPr lang="pl-PL" sz="2400" dirty="0" smtClean="0"/>
              <a:t>• </a:t>
            </a:r>
            <a:r>
              <a:rPr lang="pl-PL" sz="2400" dirty="0"/>
              <a:t>osoby cierpiące na niedołężność z racji wieku, </a:t>
            </a:r>
            <a:r>
              <a:rPr lang="pl-PL" sz="2400" dirty="0" smtClean="0"/>
              <a:t/>
            </a:r>
            <a:br>
              <a:rPr lang="pl-PL" sz="2400" dirty="0" smtClean="0"/>
            </a:br>
            <a:r>
              <a:rPr lang="pl-PL" sz="2400" dirty="0" smtClean="0"/>
              <a:t>• </a:t>
            </a:r>
            <a:r>
              <a:rPr lang="pl-PL" sz="2400" dirty="0"/>
              <a:t>osoby  z  całościowymi  zaburzeniami  rozwoju,  w  tym  m.in. </a:t>
            </a:r>
            <a:endParaRPr lang="pl-PL" sz="2400" dirty="0" smtClean="0"/>
          </a:p>
          <a:p>
            <a:pPr marL="109728" indent="0">
              <a:buNone/>
            </a:pPr>
            <a:r>
              <a:rPr lang="pl-PL" sz="2400" dirty="0"/>
              <a:t> </a:t>
            </a:r>
            <a:r>
              <a:rPr lang="pl-PL" sz="2400" dirty="0" smtClean="0"/>
              <a:t>  </a:t>
            </a:r>
            <a:r>
              <a:rPr lang="pl-PL" sz="2400" dirty="0"/>
              <a:t>osoby  z  zespołem  Aspergera,  z autyzmem. </a:t>
            </a:r>
            <a:endParaRPr lang="pl-PL" sz="2400" dirty="0" smtClean="0"/>
          </a:p>
          <a:p>
            <a:pPr marL="109728" indent="0">
              <a:buNone/>
            </a:pPr>
            <a:endParaRPr lang="pl-PL" sz="2400" dirty="0"/>
          </a:p>
        </p:txBody>
      </p:sp>
      <p:sp>
        <p:nvSpPr>
          <p:cNvPr id="3" name="Tytuł 2"/>
          <p:cNvSpPr>
            <a:spLocks noGrp="1"/>
          </p:cNvSpPr>
          <p:nvPr>
            <p:ph type="title"/>
          </p:nvPr>
        </p:nvSpPr>
        <p:spPr>
          <a:xfrm>
            <a:off x="437442" y="980728"/>
            <a:ext cx="8455037" cy="1008112"/>
          </a:xfrm>
        </p:spPr>
        <p:txBody>
          <a:bodyPr>
            <a:noAutofit/>
          </a:bodyPr>
          <a:lstStyle/>
          <a:p>
            <a:pPr algn="ctr"/>
            <a:r>
              <a:rPr lang="pl-PL" sz="2400" dirty="0" smtClean="0"/>
              <a:t>Pokonywanie trudności z uwzględnieniem różnorodnych potrzeb</a:t>
            </a:r>
            <a:endParaRPr lang="pl-PL" sz="24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037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2132856"/>
            <a:ext cx="8229600" cy="3874435"/>
          </a:xfrm>
        </p:spPr>
        <p:txBody>
          <a:bodyPr>
            <a:normAutofit/>
          </a:bodyPr>
          <a:lstStyle/>
          <a:p>
            <a:pPr marL="109728" indent="0" algn="just">
              <a:buNone/>
            </a:pPr>
            <a:endParaRPr lang="pl-PL" sz="2400" dirty="0" smtClean="0"/>
          </a:p>
          <a:p>
            <a:pPr marL="109728" indent="0" algn="just">
              <a:buNone/>
            </a:pPr>
            <a:r>
              <a:rPr lang="pl-PL" sz="2000" dirty="0" smtClean="0"/>
              <a:t>Problemy </a:t>
            </a:r>
            <a:r>
              <a:rPr lang="pl-PL" sz="2000" dirty="0"/>
              <a:t>i potrzeby osób z </a:t>
            </a:r>
            <a:r>
              <a:rPr lang="pl-PL" sz="2000" dirty="0" smtClean="0"/>
              <a:t>niepełnosprawnościami </a:t>
            </a:r>
            <a:r>
              <a:rPr lang="pl-PL" sz="2000" dirty="0"/>
              <a:t>będą się różniły również </a:t>
            </a:r>
            <a:r>
              <a:rPr lang="pl-PL" sz="2000" dirty="0" smtClean="0"/>
              <a:t>w </a:t>
            </a:r>
            <a:r>
              <a:rPr lang="pl-PL" sz="2000" dirty="0"/>
              <a:t>zależności  od wieku, płci, fazy życia </a:t>
            </a:r>
            <a:r>
              <a:rPr lang="pl-PL" sz="2000" dirty="0" smtClean="0"/>
              <a:t/>
            </a:r>
            <a:br>
              <a:rPr lang="pl-PL" sz="2000" dirty="0" smtClean="0"/>
            </a:br>
            <a:r>
              <a:rPr lang="pl-PL" sz="2000" dirty="0" smtClean="0"/>
              <a:t>i </a:t>
            </a:r>
            <a:r>
              <a:rPr lang="pl-PL" sz="2000" dirty="0"/>
              <a:t>środowiska.</a:t>
            </a:r>
          </a:p>
          <a:p>
            <a:pPr marL="109728" indent="0" algn="just">
              <a:buNone/>
            </a:pPr>
            <a:endParaRPr lang="pl-PL" dirty="0" smtClean="0"/>
          </a:p>
          <a:p>
            <a:pPr marL="109728" indent="0" algn="just">
              <a:buNone/>
            </a:pPr>
            <a:r>
              <a:rPr lang="pl-PL" sz="2400" dirty="0" smtClean="0"/>
              <a:t>Cele </a:t>
            </a:r>
            <a:r>
              <a:rPr lang="pl-PL" sz="2400" dirty="0"/>
              <a:t>równościowe dotyczą </a:t>
            </a:r>
            <a:r>
              <a:rPr lang="pl-PL" sz="2400" u="sng" dirty="0"/>
              <a:t>nie tylko projektów dedykowanyc</a:t>
            </a:r>
            <a:r>
              <a:rPr lang="pl-PL" sz="2400" dirty="0"/>
              <a:t>h, a więc skierowanych wyłącznie do osób z niepełnosprawnościami, ale także ogólnodostępnych.</a:t>
            </a:r>
          </a:p>
        </p:txBody>
      </p:sp>
      <p:sp>
        <p:nvSpPr>
          <p:cNvPr id="3" name="Tytuł 2"/>
          <p:cNvSpPr>
            <a:spLocks noGrp="1"/>
          </p:cNvSpPr>
          <p:nvPr>
            <p:ph type="title"/>
          </p:nvPr>
        </p:nvSpPr>
        <p:spPr>
          <a:xfrm>
            <a:off x="251520" y="1173317"/>
            <a:ext cx="8229600" cy="959539"/>
          </a:xfrm>
        </p:spPr>
        <p:txBody>
          <a:bodyPr>
            <a:normAutofit/>
          </a:bodyPr>
          <a:lstStyle/>
          <a:p>
            <a:pPr algn="ctr"/>
            <a:r>
              <a:rPr lang="pl-PL" sz="2800" dirty="0" smtClean="0"/>
              <a:t>Różnorodność</a:t>
            </a:r>
            <a:r>
              <a:rPr lang="pl-PL" sz="3200" dirty="0" smtClean="0"/>
              <a:t> </a:t>
            </a:r>
            <a:r>
              <a:rPr lang="pl-PL" sz="2800" dirty="0" smtClean="0"/>
              <a:t>potrzeb</a:t>
            </a:r>
            <a:r>
              <a:rPr lang="pl-PL" sz="2400" dirty="0" smtClean="0"/>
              <a:t> </a:t>
            </a:r>
            <a:r>
              <a:rPr lang="pl-PL" sz="2800" dirty="0" smtClean="0"/>
              <a:t>c.d</a:t>
            </a:r>
            <a:r>
              <a:rPr lang="pl-PL" sz="2400" dirty="0" smtClean="0"/>
              <a:t>.</a:t>
            </a:r>
            <a:endParaRPr lang="pl-PL" sz="32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610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844824"/>
            <a:ext cx="8229600" cy="4162467"/>
          </a:xfrm>
        </p:spPr>
        <p:txBody>
          <a:bodyPr>
            <a:normAutofit fontScale="70000" lnSpcReduction="20000"/>
          </a:bodyPr>
          <a:lstStyle/>
          <a:p>
            <a:pPr algn="just"/>
            <a:r>
              <a:rPr lang="pl-PL" dirty="0"/>
              <a:t>Beneficjenci korzystający ze środków europejskich zobowiązani są do uwzględniania </a:t>
            </a:r>
            <a:r>
              <a:rPr lang="pl-PL" dirty="0" smtClean="0"/>
              <a:t>Wytycznych </a:t>
            </a:r>
            <a:r>
              <a:rPr lang="pl-PL" u="sng" dirty="0" smtClean="0"/>
              <a:t>na </a:t>
            </a:r>
            <a:r>
              <a:rPr lang="pl-PL" u="sng" dirty="0"/>
              <a:t>każdym etapie planowania projektu </a:t>
            </a:r>
            <a:r>
              <a:rPr lang="pl-PL" dirty="0"/>
              <a:t>– czyli analizy, definiowania celów, planowania działań </a:t>
            </a:r>
            <a:r>
              <a:rPr lang="pl-PL" dirty="0" smtClean="0"/>
              <a:t/>
            </a:r>
            <a:br>
              <a:rPr lang="pl-PL" dirty="0" smtClean="0"/>
            </a:br>
            <a:r>
              <a:rPr lang="pl-PL" dirty="0" smtClean="0"/>
              <a:t>i </a:t>
            </a:r>
            <a:r>
              <a:rPr lang="pl-PL" dirty="0"/>
              <a:t>budżetu, określania rezultatów – a także podczas jego realizacji. </a:t>
            </a:r>
            <a:endParaRPr lang="pl-PL" dirty="0" smtClean="0"/>
          </a:p>
          <a:p>
            <a:pPr algn="just"/>
            <a:endParaRPr lang="pl-PL" dirty="0"/>
          </a:p>
          <a:p>
            <a:pPr algn="just"/>
            <a:r>
              <a:rPr lang="pl-PL" dirty="0" smtClean="0"/>
              <a:t>Uwzględnienie </a:t>
            </a:r>
            <a:r>
              <a:rPr lang="pl-PL" dirty="0"/>
              <a:t>równości szans i niedyskryminacji, w tym dostępności dla osób  z niepełnosprawnościami, nie jest kwestią deklaracji projektodawcy i że zasada ta powinna być realizowana we wszystkich rodzajach projektów, tj. dedykowanych osobom  z niepełnosprawnościami, ogólnodostępnych, a także w tych, które nie zakładają  bezpośredniego wsparcia dla osób niepełnosprawnych, czyli np. w projektach ukierunkowanych na wypracowanie modeli, rekomendacji czy kształtowanie polityk. </a:t>
            </a:r>
          </a:p>
        </p:txBody>
      </p:sp>
      <p:sp>
        <p:nvSpPr>
          <p:cNvPr id="3" name="Tytuł 2"/>
          <p:cNvSpPr>
            <a:spLocks noGrp="1"/>
          </p:cNvSpPr>
          <p:nvPr>
            <p:ph type="title"/>
          </p:nvPr>
        </p:nvSpPr>
        <p:spPr>
          <a:xfrm>
            <a:off x="437443" y="1165224"/>
            <a:ext cx="8229600" cy="607592"/>
          </a:xfrm>
        </p:spPr>
        <p:txBody>
          <a:bodyPr>
            <a:normAutofit/>
          </a:bodyPr>
          <a:lstStyle/>
          <a:p>
            <a:pPr algn="ctr"/>
            <a:r>
              <a:rPr lang="pl-PL" sz="2800" dirty="0" smtClean="0"/>
              <a:t>Perspektywa na lata- 2014-2020</a:t>
            </a:r>
            <a:endParaRPr lang="pl-PL" sz="28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57" y="0"/>
            <a:ext cx="914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8693" y="5949280"/>
            <a:ext cx="92710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2138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985</TotalTime>
  <Words>3417</Words>
  <Application>Microsoft Office PowerPoint</Application>
  <PresentationFormat>Pokaz na ekranie (4:3)</PresentationFormat>
  <Paragraphs>366</Paragraphs>
  <Slides>40</Slides>
  <Notes>0</Notes>
  <HiddenSlides>0</HiddenSlides>
  <MMClips>0</MMClips>
  <ScaleCrop>false</ScaleCrop>
  <HeadingPairs>
    <vt:vector size="4" baseType="variant">
      <vt:variant>
        <vt:lpstr>Motyw</vt:lpstr>
      </vt:variant>
      <vt:variant>
        <vt:i4>1</vt:i4>
      </vt:variant>
      <vt:variant>
        <vt:lpstr>Tytuły slajdów</vt:lpstr>
      </vt:variant>
      <vt:variant>
        <vt:i4>40</vt:i4>
      </vt:variant>
    </vt:vector>
  </HeadingPairs>
  <TitlesOfParts>
    <vt:vector size="41" baseType="lpstr">
      <vt:lpstr>Hol</vt:lpstr>
      <vt:lpstr>Szkolenie personelu merytorycznego projektu „PODKARPACKI E-SENIOR”</vt:lpstr>
      <vt:lpstr>Zakres tematyczny szkolenia</vt:lpstr>
      <vt:lpstr>Główne akty prawne i dokumenty regulujące kwestię równości szans  i niedyskryminacji, w tym dostępności dla osób z niepełnosprawnościami: </vt:lpstr>
      <vt:lpstr>Podstawowe definicje</vt:lpstr>
      <vt:lpstr>Podstawowe definicje c.d.</vt:lpstr>
      <vt:lpstr>Zróżnicowane potrzeby osób z niepełnosprawnościami</vt:lpstr>
      <vt:lpstr>Pokonywanie trudności z uwzględnieniem różnorodnych potrzeb</vt:lpstr>
      <vt:lpstr>Różnorodność potrzeb c.d.</vt:lpstr>
      <vt:lpstr>Perspektywa na lata- 2014-2020</vt:lpstr>
      <vt:lpstr>Zasada wyrównywania szans kobiet i mężczyzn  i przeciwdziałania dyskryminacji na rynku pracy</vt:lpstr>
      <vt:lpstr>Główne akty prawne i dokumenty regulujące kwestię zasady równości szans kobiet i mężczyzn</vt:lpstr>
      <vt:lpstr>Główne akty prawne i dokumenty regulujące kwestię zasady równości szans kobiet i mężczyzn</vt:lpstr>
      <vt:lpstr>Główne akty prawne i dokumenty regulujące kwestię zasady równości szans kobiet i mężczyzn</vt:lpstr>
      <vt:lpstr>Prawo wspólnotowe c.d.:</vt:lpstr>
      <vt:lpstr> </vt:lpstr>
      <vt:lpstr>Prezentacja programu PowerPoint</vt:lpstr>
      <vt:lpstr>Definicja zasady równości szans kobiet i mężczyzn</vt:lpstr>
      <vt:lpstr>Czym jest realizacja zasady równości szans kobiet  i mężczyzn ?</vt:lpstr>
      <vt:lpstr>Czym równość szans kobiet i mężczyzn nie jest ?</vt:lpstr>
      <vt:lpstr>Czym równość szans kobiet i mężczyzn nie jest? – c.d.</vt:lpstr>
      <vt:lpstr>Stereotypy płci</vt:lpstr>
      <vt:lpstr>Działania wyrównawcze</vt:lpstr>
      <vt:lpstr>Polityka równości szans kobiet i mężczyzn</vt:lpstr>
      <vt:lpstr>Uwzględnienie Wytycznych w zakresie realizacji zasady równości szans  i niedyskryminacji, w tym dostępności dla osób z niepełnosprawnościami oraz Zasady równości szans kobiet i mężczyzn w ramach funduszy unijnych na lata 2014-2020 w projekcie PODKARPACKI E-SENIOR</vt:lpstr>
      <vt:lpstr>Prezentacja programu PowerPoint</vt:lpstr>
      <vt:lpstr>Prezentacja programu PowerPoint</vt:lpstr>
      <vt:lpstr>Prezentacja programu PowerPoint</vt:lpstr>
      <vt:lpstr>Narzędzia pracy z osobami niepełnosprawnymi dobierane będą  z uwzględnieniem stopnia niepełnosprawności i konkretnych potrzeb osoby niepełnosprawnej z wykorzystaniem mechanizmu racjonalnych usprawnień:</vt:lpstr>
      <vt:lpstr>W projekcie uwzględni się na każdym etapie realizacji projektu i w odniesieniu do wszystkich produktów projektu "Zasadę równości szans kobiet i mężczyzn...":</vt:lpstr>
      <vt:lpstr>Prezentacja programu PowerPoint</vt:lpstr>
      <vt:lpstr>Nieprawidłowości i nadużycia finansowe - definicja</vt:lpstr>
      <vt:lpstr>Korupcja i strategia zwalczania nadużyć finansowych</vt:lpstr>
      <vt:lpstr>Prezentacja programu PowerPoint</vt:lpstr>
      <vt:lpstr>Prezentacja programu PowerPoint</vt:lpstr>
      <vt:lpstr>Plan działań antykorupcyjnych  w projekcie PODKARPACKI E-SENIOR</vt:lpstr>
      <vt:lpstr>Procedury zapobiegania korupcji c.d.</vt:lpstr>
      <vt:lpstr>Zasady postępowania w przypadku zaistnienia sytuacji korupcyjnych:</vt:lpstr>
      <vt:lpstr>Zasady postępowania w przypadku zaistnienia sytuacji korupcyjnych c.d.:</vt:lpstr>
      <vt:lpstr>Zasady postępowania w przypadku zaistnienia sytuacji korupcyjnych c.d.:</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Szkolenie personelu merytorycznego projektu „PODKARPACKI E-SENIOR”</dc:title>
  <dc:creator>ilona.roszak</dc:creator>
  <cp:lastModifiedBy>ilona.roszak</cp:lastModifiedBy>
  <cp:revision>73</cp:revision>
  <dcterms:created xsi:type="dcterms:W3CDTF">2020-06-22T10:25:42Z</dcterms:created>
  <dcterms:modified xsi:type="dcterms:W3CDTF">2020-06-25T07:35:19Z</dcterms:modified>
</cp:coreProperties>
</file>